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8.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7" r:id="rId3"/>
    <p:sldId id="256" r:id="rId4"/>
    <p:sldId id="260" r:id="rId5"/>
    <p:sldId id="262" r:id="rId6"/>
    <p:sldId id="263" r:id="rId7"/>
    <p:sldId id="264" r:id="rId8"/>
  </p:sldIdLst>
  <p:sldSz cx="6858000" cy="98298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096">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174" y="108"/>
      </p:cViewPr>
      <p:guideLst>
        <p:guide orient="horz" pos="3096"/>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smtClean="0"/>
            </a:lvl1pPr>
          </a:lstStyle>
          <a:p>
            <a:pPr>
              <a:defRPr/>
            </a:pPr>
            <a:fld id="{E523D233-ECC4-4AC6-AC9C-8762C9568AD6}" type="datetimeFigureOut">
              <a:rPr lang="en-US"/>
              <a:pPr>
                <a:defRPr/>
              </a:pPr>
              <a:t>5/1/2023</a:t>
            </a:fld>
            <a:endParaRPr lang="en-US"/>
          </a:p>
        </p:txBody>
      </p:sp>
      <p:sp>
        <p:nvSpPr>
          <p:cNvPr id="4" name="Slide Image Placeholder 3"/>
          <p:cNvSpPr>
            <a:spLocks noGrp="1" noRot="1" noChangeAspect="1"/>
          </p:cNvSpPr>
          <p:nvPr>
            <p:ph type="sldImg" idx="2"/>
          </p:nvPr>
        </p:nvSpPr>
        <p:spPr>
          <a:xfrm>
            <a:off x="2411413" y="1162050"/>
            <a:ext cx="2187575" cy="3136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smtClean="0"/>
            </a:lvl1pPr>
          </a:lstStyle>
          <a:p>
            <a:pPr>
              <a:defRPr/>
            </a:pPr>
            <a:fld id="{59F0E87F-C341-4436-A37B-7E465D2153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3FCC05-C298-43D9-BC33-437B97CC29ED}"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F56CB9-7B64-469C-80F9-CBFE5A357862}" type="slidenum">
              <a:rPr lang="en-US" altLang="en-US"/>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2AEFF-371F-4DE2-AC1E-56B6069FFB72}" type="slidenum">
              <a:rPr lang="en-US" smtClean="0"/>
              <a:t>5</a:t>
            </a:fld>
            <a:endParaRPr lang="en-US"/>
          </a:p>
        </p:txBody>
      </p:sp>
    </p:spTree>
    <p:extLst>
      <p:ext uri="{BB962C8B-B14F-4D97-AF65-F5344CB8AC3E}">
        <p14:creationId xmlns:p14="http://schemas.microsoft.com/office/powerpoint/2010/main" val="1564124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A2AEFF-371F-4DE2-AC1E-56B6069FFB72}" type="slidenum">
              <a:rPr lang="en-US" smtClean="0"/>
              <a:t>6</a:t>
            </a:fld>
            <a:endParaRPr lang="en-US"/>
          </a:p>
        </p:txBody>
      </p:sp>
    </p:spTree>
    <p:extLst>
      <p:ext uri="{BB962C8B-B14F-4D97-AF65-F5344CB8AC3E}">
        <p14:creationId xmlns:p14="http://schemas.microsoft.com/office/powerpoint/2010/main" val="404805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54350"/>
            <a:ext cx="5829300" cy="2106613"/>
          </a:xfrm>
        </p:spPr>
        <p:txBody>
          <a:bodyPr/>
          <a:lstStyle/>
          <a:p>
            <a:r>
              <a:rPr lang="en-US"/>
              <a:t>Click to edit Master title style</a:t>
            </a:r>
          </a:p>
        </p:txBody>
      </p:sp>
      <p:sp>
        <p:nvSpPr>
          <p:cNvPr id="3" name="Subtitle 2"/>
          <p:cNvSpPr>
            <a:spLocks noGrp="1"/>
          </p:cNvSpPr>
          <p:nvPr>
            <p:ph type="subTitle" idx="1"/>
          </p:nvPr>
        </p:nvSpPr>
        <p:spPr>
          <a:xfrm>
            <a:off x="1028700" y="5570538"/>
            <a:ext cx="4800600" cy="25114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A1673-4F71-4B49-BF59-3F31877441E1}" type="slidenum">
              <a:rPr lang="en-US" altLang="en-US"/>
              <a:pPr>
                <a:defRPr/>
              </a:pPr>
              <a:t>‹#›</a:t>
            </a:fld>
            <a:endParaRPr lang="en-US" altLang="en-US"/>
          </a:p>
        </p:txBody>
      </p:sp>
    </p:spTree>
    <p:extLst>
      <p:ext uri="{BB962C8B-B14F-4D97-AF65-F5344CB8AC3E}">
        <p14:creationId xmlns:p14="http://schemas.microsoft.com/office/powerpoint/2010/main" val="121405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A15FB5-8A54-4197-9EF0-14FFEB6B3C48}" type="slidenum">
              <a:rPr lang="en-US" altLang="en-US"/>
              <a:pPr>
                <a:defRPr/>
              </a:pPr>
              <a:t>‹#›</a:t>
            </a:fld>
            <a:endParaRPr lang="en-US" altLang="en-US"/>
          </a:p>
        </p:txBody>
      </p:sp>
    </p:spTree>
    <p:extLst>
      <p:ext uri="{BB962C8B-B14F-4D97-AF65-F5344CB8AC3E}">
        <p14:creationId xmlns:p14="http://schemas.microsoft.com/office/powerpoint/2010/main" val="285538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5288"/>
            <a:ext cx="1543050" cy="8385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5288"/>
            <a:ext cx="4476750" cy="8385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D7396C-F04F-4B82-BCD3-F607C349D47E}" type="slidenum">
              <a:rPr lang="en-US" altLang="en-US"/>
              <a:pPr>
                <a:defRPr/>
              </a:pPr>
              <a:t>‹#›</a:t>
            </a:fld>
            <a:endParaRPr lang="en-US" altLang="en-US"/>
          </a:p>
        </p:txBody>
      </p:sp>
    </p:spTree>
    <p:extLst>
      <p:ext uri="{BB962C8B-B14F-4D97-AF65-F5344CB8AC3E}">
        <p14:creationId xmlns:p14="http://schemas.microsoft.com/office/powerpoint/2010/main" val="379819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CB4E43-DED7-41A4-B601-43632B79B54E}" type="slidenum">
              <a:rPr lang="en-US" altLang="en-US"/>
              <a:pPr>
                <a:defRPr/>
              </a:pPr>
              <a:t>‹#›</a:t>
            </a:fld>
            <a:endParaRPr lang="en-US" altLang="en-US"/>
          </a:p>
        </p:txBody>
      </p:sp>
    </p:spTree>
    <p:extLst>
      <p:ext uri="{BB962C8B-B14F-4D97-AF65-F5344CB8AC3E}">
        <p14:creationId xmlns:p14="http://schemas.microsoft.com/office/powerpoint/2010/main" val="44689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16663"/>
            <a:ext cx="5829300" cy="19526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4165600"/>
            <a:ext cx="5829300" cy="21510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5FE56-C83E-438A-878F-C618C8C810FF}" type="slidenum">
              <a:rPr lang="en-US" altLang="en-US"/>
              <a:pPr>
                <a:defRPr/>
              </a:pPr>
              <a:t>‹#›</a:t>
            </a:fld>
            <a:endParaRPr lang="en-US" altLang="en-US"/>
          </a:p>
        </p:txBody>
      </p:sp>
    </p:spTree>
    <p:extLst>
      <p:ext uri="{BB962C8B-B14F-4D97-AF65-F5344CB8AC3E}">
        <p14:creationId xmlns:p14="http://schemas.microsoft.com/office/powerpoint/2010/main" val="18233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293938"/>
            <a:ext cx="3009900" cy="648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293938"/>
            <a:ext cx="3009900" cy="648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EAAFF5-A6C5-4A2B-AF4A-2161612A2AE2}" type="slidenum">
              <a:rPr lang="en-US" altLang="en-US"/>
              <a:pPr>
                <a:defRPr/>
              </a:pPr>
              <a:t>‹#›</a:t>
            </a:fld>
            <a:endParaRPr lang="en-US" altLang="en-US"/>
          </a:p>
        </p:txBody>
      </p:sp>
    </p:spTree>
    <p:extLst>
      <p:ext uri="{BB962C8B-B14F-4D97-AF65-F5344CB8AC3E}">
        <p14:creationId xmlns:p14="http://schemas.microsoft.com/office/powerpoint/2010/main" val="211192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6172200" cy="16383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00275"/>
            <a:ext cx="3030538" cy="917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17850"/>
            <a:ext cx="3030538" cy="56626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200275"/>
            <a:ext cx="3030537" cy="917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3117850"/>
            <a:ext cx="3030537" cy="56626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C75724-D43F-4DFB-9BD8-477DA3E8A3D8}" type="slidenum">
              <a:rPr lang="en-US" altLang="en-US"/>
              <a:pPr>
                <a:defRPr/>
              </a:pPr>
              <a:t>‹#›</a:t>
            </a:fld>
            <a:endParaRPr lang="en-US" altLang="en-US"/>
          </a:p>
        </p:txBody>
      </p:sp>
    </p:spTree>
    <p:extLst>
      <p:ext uri="{BB962C8B-B14F-4D97-AF65-F5344CB8AC3E}">
        <p14:creationId xmlns:p14="http://schemas.microsoft.com/office/powerpoint/2010/main" val="235976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726C81-1688-484D-8F1C-7097A4E7A58D}" type="slidenum">
              <a:rPr lang="en-US" altLang="en-US"/>
              <a:pPr>
                <a:defRPr/>
              </a:pPr>
              <a:t>‹#›</a:t>
            </a:fld>
            <a:endParaRPr lang="en-US" altLang="en-US"/>
          </a:p>
        </p:txBody>
      </p:sp>
    </p:spTree>
    <p:extLst>
      <p:ext uri="{BB962C8B-B14F-4D97-AF65-F5344CB8AC3E}">
        <p14:creationId xmlns:p14="http://schemas.microsoft.com/office/powerpoint/2010/main" val="72229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76E8A9-A4E7-4801-87A0-808464E9FF03}" type="slidenum">
              <a:rPr lang="en-US" altLang="en-US"/>
              <a:pPr>
                <a:defRPr/>
              </a:pPr>
              <a:t>‹#›</a:t>
            </a:fld>
            <a:endParaRPr lang="en-US" altLang="en-US"/>
          </a:p>
        </p:txBody>
      </p:sp>
    </p:spTree>
    <p:extLst>
      <p:ext uri="{BB962C8B-B14F-4D97-AF65-F5344CB8AC3E}">
        <p14:creationId xmlns:p14="http://schemas.microsoft.com/office/powerpoint/2010/main" val="304333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2113"/>
            <a:ext cx="2255838" cy="16652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92113"/>
            <a:ext cx="3833812" cy="838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57400"/>
            <a:ext cx="2255838" cy="6723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0D8CD-DBE1-49D4-BC83-A07AB7D48A2E}" type="slidenum">
              <a:rPr lang="en-US" altLang="en-US"/>
              <a:pPr>
                <a:defRPr/>
              </a:pPr>
              <a:t>‹#›</a:t>
            </a:fld>
            <a:endParaRPr lang="en-US" altLang="en-US"/>
          </a:p>
        </p:txBody>
      </p:sp>
    </p:spTree>
    <p:extLst>
      <p:ext uri="{BB962C8B-B14F-4D97-AF65-F5344CB8AC3E}">
        <p14:creationId xmlns:p14="http://schemas.microsoft.com/office/powerpoint/2010/main" val="169140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880225"/>
            <a:ext cx="4114800" cy="8128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77888"/>
            <a:ext cx="4114800" cy="58975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693025"/>
            <a:ext cx="4114800" cy="1154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F00DAB-0968-4EE3-957C-52198B52184A}" type="slidenum">
              <a:rPr lang="en-US" altLang="en-US"/>
              <a:pPr>
                <a:defRPr/>
              </a:pPr>
              <a:t>‹#›</a:t>
            </a:fld>
            <a:endParaRPr lang="en-US" altLang="en-US"/>
          </a:p>
        </p:txBody>
      </p:sp>
    </p:spTree>
    <p:extLst>
      <p:ext uri="{BB962C8B-B14F-4D97-AF65-F5344CB8AC3E}">
        <p14:creationId xmlns:p14="http://schemas.microsoft.com/office/powerpoint/2010/main" val="283936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5288"/>
            <a:ext cx="61722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293938"/>
            <a:ext cx="6172200" cy="648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8950325"/>
            <a:ext cx="1600200" cy="682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343150" y="8950325"/>
            <a:ext cx="2171700" cy="682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914900" y="8950325"/>
            <a:ext cx="1600200" cy="682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0DACC6-5740-4096-B956-668DDFF15E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lma.a.chaidez.civ@us.navy.mil" TargetMode="External"/><Relationship Id="rId13" Type="http://schemas.openxmlformats.org/officeDocument/2006/relationships/hyperlink" Target="mailto:aeler.eickmann@navy.mil" TargetMode="External"/><Relationship Id="rId3" Type="http://schemas.openxmlformats.org/officeDocument/2006/relationships/image" Target="../media/image1.jpeg"/><Relationship Id="rId7" Type="http://schemas.openxmlformats.org/officeDocument/2006/relationships/hyperlink" Target="mailto:marissa.marmolejo@navy.mil" TargetMode="External"/><Relationship Id="rId12" Type="http://schemas.openxmlformats.org/officeDocument/2006/relationships/hyperlink" Target="mailto:Cassius.b.cardio.civ@us.navy.mi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ara.y.salas.civ@us.navy.mil" TargetMode="External"/><Relationship Id="rId11" Type="http://schemas.openxmlformats.org/officeDocument/2006/relationships/hyperlink" Target="mailto:casey.l.shaw5.civ@us.navy.mil" TargetMode="External"/><Relationship Id="rId5" Type="http://schemas.openxmlformats.org/officeDocument/2006/relationships/hyperlink" Target="https://www.cpf.navy.mil/employees/equal-employment-opportunity/" TargetMode="External"/><Relationship Id="rId10" Type="http://schemas.openxmlformats.org/officeDocument/2006/relationships/hyperlink" Target="mailto:pamela.m.agpaoa@navy.mil" TargetMode="External"/><Relationship Id="rId4" Type="http://schemas.openxmlformats.org/officeDocument/2006/relationships/image" Target="../media/image2.jpeg"/><Relationship Id="rId9" Type="http://schemas.openxmlformats.org/officeDocument/2006/relationships/hyperlink" Target="mailto:mary.vizzaccaro@navy.mi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noChangeShapeType="1"/>
          </p:cNvSpPr>
          <p:nvPr/>
        </p:nvSpPr>
        <p:spPr bwMode="auto">
          <a:xfrm>
            <a:off x="1120775" y="114300"/>
            <a:ext cx="4572000" cy="777875"/>
          </a:xfrm>
          <a:prstGeom prst="rect">
            <a:avLst/>
          </a:prstGeom>
          <a:solidFill>
            <a:srgbClr val="FFFFFF"/>
          </a:solidFill>
          <a:ln w="0" algn="in">
            <a:noFill/>
            <a:miter lim="800000"/>
            <a:headEnd/>
            <a:tailEnd/>
          </a:ln>
          <a:effectLst/>
        </p:spPr>
        <p:txBody>
          <a:bodyPr lIns="27146" tIns="27146" rIns="27146" bIns="27146"/>
          <a:lstStyle/>
          <a:p>
            <a:pPr algn="ctr">
              <a:defRPr/>
            </a:pPr>
            <a:r>
              <a:rPr lang="en-US" sz="2400" b="1" dirty="0">
                <a:solidFill>
                  <a:srgbClr val="000000"/>
                </a:solidFill>
                <a:effectLst>
                  <a:outerShdw blurRad="38100" dist="38100" dir="2700000" algn="tl">
                    <a:srgbClr val="000000">
                      <a:alpha val="43137"/>
                    </a:srgbClr>
                  </a:outerShdw>
                </a:effectLst>
                <a:latin typeface="Franklin Gothic Medium" panose="020B0603020102020204" pitchFamily="34" charset="0"/>
              </a:rPr>
              <a:t>Equal Employment Opportunity</a:t>
            </a:r>
          </a:p>
          <a:p>
            <a:pPr algn="ctr">
              <a:defRPr/>
            </a:pPr>
            <a:r>
              <a:rPr lang="en-US" b="1" i="1" dirty="0">
                <a:solidFill>
                  <a:srgbClr val="000000"/>
                </a:solidFill>
                <a:effectLst>
                  <a:outerShdw blurRad="38100" dist="38100" dir="2700000" algn="tl">
                    <a:srgbClr val="000000">
                      <a:alpha val="43137"/>
                    </a:srgbClr>
                  </a:outerShdw>
                </a:effectLst>
              </a:rPr>
              <a:t>Proactive solutions to workplace issues!</a:t>
            </a:r>
            <a:endParaRPr lang="en-US" b="1" dirty="0">
              <a:solidFill>
                <a:srgbClr val="000000"/>
              </a:solidFill>
              <a:effectLst>
                <a:outerShdw blurRad="38100" dist="38100" dir="2700000" algn="tl">
                  <a:srgbClr val="000000">
                    <a:alpha val="43137"/>
                  </a:srgbClr>
                </a:outerShdw>
              </a:effectLst>
              <a:latin typeface="Franklin Gothic Medium" panose="020B0603020102020204" pitchFamily="34" charset="0"/>
            </a:endParaRPr>
          </a:p>
        </p:txBody>
      </p:sp>
      <p:pic>
        <p:nvPicPr>
          <p:cNvPr id="4099" name="Picture 3" descr="nav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146050"/>
            <a:ext cx="75088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4100" name="Picture 7" descr="cpf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4375" y="111125"/>
            <a:ext cx="7588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3" name="TextBox 22"/>
          <p:cNvSpPr txBox="1"/>
          <p:nvPr/>
        </p:nvSpPr>
        <p:spPr>
          <a:xfrm rot="16200000">
            <a:off x="6249194" y="219869"/>
            <a:ext cx="1028700" cy="207962"/>
          </a:xfrm>
          <a:prstGeom prst="rect">
            <a:avLst/>
          </a:prstGeom>
          <a:noFill/>
        </p:spPr>
        <p:txBody>
          <a:bodyPr>
            <a:spAutoFit/>
          </a:bodyPr>
          <a:lstStyle/>
          <a:p>
            <a:pPr>
              <a:defRPr/>
            </a:pPr>
            <a:r>
              <a:rPr lang="en-US" sz="750" dirty="0">
                <a:solidFill>
                  <a:schemeClr val="bg1">
                    <a:lumMod val="75000"/>
                  </a:schemeClr>
                </a:solidFill>
              </a:rPr>
              <a:t>Rev </a:t>
            </a:r>
            <a:r>
              <a:rPr lang="en-US" sz="750" dirty="0" smtClean="0">
                <a:solidFill>
                  <a:schemeClr val="bg1">
                    <a:lumMod val="75000"/>
                  </a:schemeClr>
                </a:solidFill>
              </a:rPr>
              <a:t>Mar </a:t>
            </a:r>
            <a:r>
              <a:rPr lang="en-US" sz="750" dirty="0">
                <a:solidFill>
                  <a:schemeClr val="bg1">
                    <a:lumMod val="75000"/>
                  </a:schemeClr>
                </a:solidFill>
              </a:rPr>
              <a:t>2021</a:t>
            </a:r>
          </a:p>
        </p:txBody>
      </p:sp>
      <p:sp>
        <p:nvSpPr>
          <p:cNvPr id="2" name="TextBox 1"/>
          <p:cNvSpPr txBox="1"/>
          <p:nvPr/>
        </p:nvSpPr>
        <p:spPr>
          <a:xfrm>
            <a:off x="0" y="973138"/>
            <a:ext cx="6867525" cy="1631950"/>
          </a:xfrm>
          <a:prstGeom prst="rect">
            <a:avLst/>
          </a:prstGeom>
          <a:ln w="28575"/>
          <a:effectLst>
            <a:glow rad="101600">
              <a:schemeClr val="accent1">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defRPr/>
            </a:pPr>
            <a:r>
              <a:rPr lang="en-US" sz="1600" b="1" dirty="0">
                <a:solidFill>
                  <a:srgbClr val="000000"/>
                </a:solidFill>
                <a:latin typeface="Trebuchet MS" panose="020B0603020202020204" pitchFamily="34" charset="0"/>
              </a:rPr>
              <a:t>EEO Services </a:t>
            </a:r>
            <a:endParaRPr lang="en-US" sz="1050" b="1" u="sng" dirty="0">
              <a:solidFill>
                <a:srgbClr val="000000"/>
              </a:solidFill>
              <a:latin typeface="Trebuchet MS" panose="020B0603020202020204" pitchFamily="34" charset="0"/>
            </a:endParaRP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Alternative Dispute Resolution (ADR)</a:t>
            </a: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Customized training/workshops</a:t>
            </a: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Advice, guidance and assistance with establishing and maintaining a Model EEO program</a:t>
            </a: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Support for the development, execution and reporting of affirmative employment goals and objectives</a:t>
            </a: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EEO discrimination complaint processing</a:t>
            </a:r>
            <a:endParaRPr lang="en-US" sz="1200" b="1" dirty="0">
              <a:solidFill>
                <a:srgbClr val="000000"/>
              </a:solidFill>
              <a:latin typeface="Trebuchet MS" panose="020B0603020202020204" pitchFamily="34" charset="0"/>
            </a:endParaRPr>
          </a:p>
          <a:p>
            <a:pPr marL="128588" indent="-128588">
              <a:buFont typeface="Arial" panose="020B0604020202020204" pitchFamily="34" charset="0"/>
              <a:buChar char="•"/>
              <a:defRPr/>
            </a:pPr>
            <a:r>
              <a:rPr lang="en-US" sz="1200" dirty="0">
                <a:solidFill>
                  <a:srgbClr val="000000"/>
                </a:solidFill>
                <a:latin typeface="Trebuchet MS" panose="020B0603020202020204" pitchFamily="34" charset="0"/>
              </a:rPr>
              <a:t>Reasonable Accommodation (RA) request processing</a:t>
            </a:r>
          </a:p>
        </p:txBody>
      </p:sp>
      <p:sp>
        <p:nvSpPr>
          <p:cNvPr id="18" name="TextBox 17"/>
          <p:cNvSpPr txBox="1"/>
          <p:nvPr/>
        </p:nvSpPr>
        <p:spPr>
          <a:xfrm>
            <a:off x="5178425" y="2654197"/>
            <a:ext cx="1679575" cy="5524589"/>
          </a:xfrm>
          <a:prstGeom prst="rect">
            <a:avLst/>
          </a:prstGeom>
          <a:ln w="28575">
            <a:solidFill>
              <a:schemeClr val="accent1">
                <a:lumMod val="75000"/>
              </a:schemeClr>
            </a:solidFill>
          </a:ln>
          <a:effectLst>
            <a:glow rad="101600">
              <a:schemeClr val="accent1">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1400" b="1" i="1" dirty="0">
                <a:solidFill>
                  <a:srgbClr val="000000"/>
                </a:solidFill>
                <a:latin typeface="Tahoma" panose="020B0604030504040204" pitchFamily="34" charset="0"/>
                <a:ea typeface="Tahoma" panose="020B0604030504040204" pitchFamily="34" charset="0"/>
                <a:cs typeface="Tahoma" panose="020B0604030504040204" pitchFamily="34" charset="0"/>
              </a:rPr>
              <a:t>Important Numbers</a:t>
            </a:r>
            <a:endParaRPr lang="en-US" sz="14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200" b="1" u="sng"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ctr">
              <a:defRPr/>
            </a:pPr>
            <a:r>
              <a:rPr lang="en-US" sz="1300" b="1" u="sng" dirty="0">
                <a:solidFill>
                  <a:srgbClr val="000000"/>
                </a:solidFill>
                <a:latin typeface="Tahoma" panose="020B0604030504040204" pitchFamily="34" charset="0"/>
                <a:ea typeface="Tahoma" panose="020B0604030504040204" pitchFamily="34" charset="0"/>
                <a:cs typeface="Tahoma" panose="020B0604030504040204" pitchFamily="34" charset="0"/>
              </a:rPr>
              <a:t>ADR Intake line</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(619) 705-6156</a:t>
            </a:r>
            <a:endPar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rPr>
              <a:t>Or DSN </a:t>
            </a:r>
            <a:r>
              <a:rPr lang="en-US"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522-6156</a:t>
            </a:r>
            <a:endPar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spcAft>
                <a:spcPts val="450"/>
              </a:spcAft>
              <a:defRPr/>
            </a:pPr>
            <a:endPar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300" b="1" u="sng" dirty="0">
                <a:solidFill>
                  <a:srgbClr val="000000"/>
                </a:solidFill>
                <a:latin typeface="Tahoma" panose="020B0604030504040204" pitchFamily="34" charset="0"/>
                <a:ea typeface="Tahoma" panose="020B0604030504040204" pitchFamily="34" charset="0"/>
                <a:cs typeface="Tahoma" panose="020B0604030504040204" pitchFamily="34" charset="0"/>
              </a:rPr>
              <a:t>EEO Discrimination Complaint* Intake line</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(619) 705-6157</a:t>
            </a:r>
            <a:endPar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rPr>
              <a:t>Or DSN </a:t>
            </a:r>
            <a:r>
              <a:rPr lang="en-US"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522-6157</a:t>
            </a:r>
            <a:endPar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spcAft>
                <a:spcPts val="450"/>
              </a:spcAft>
              <a:defRPr/>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ctr">
              <a:spcAft>
                <a:spcPts val="450"/>
              </a:spcAft>
              <a:defRPr/>
            </a:pPr>
            <a:r>
              <a:rPr lang="en-US" sz="1000" dirty="0">
                <a:solidFill>
                  <a:srgbClr val="000000"/>
                </a:solidFill>
                <a:latin typeface="Tahoma" panose="020B0604030504040204" pitchFamily="34" charset="0"/>
                <a:ea typeface="Tahoma" panose="020B0604030504040204" pitchFamily="34" charset="0"/>
                <a:cs typeface="Tahoma" panose="020B0604030504040204" pitchFamily="34" charset="0"/>
              </a:rPr>
              <a:t>*To be considered timely, contact must be made within 45 calendar days of alleged discrimination or from when you became aware of the discriminatory action.</a:t>
            </a:r>
          </a:p>
          <a:p>
            <a:pPr algn="ctr">
              <a:spcAft>
                <a:spcPts val="450"/>
              </a:spcAft>
              <a:defRPr/>
            </a:pPr>
            <a:endPar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spcAft>
                <a:spcPts val="450"/>
              </a:spcAft>
              <a:defRPr/>
            </a:pPr>
            <a:r>
              <a:rPr lang="en-US" sz="1300" b="1" u="sng" dirty="0">
                <a:solidFill>
                  <a:srgbClr val="000000"/>
                </a:solidFill>
                <a:latin typeface="Tahoma" panose="020B0604030504040204" pitchFamily="34" charset="0"/>
                <a:ea typeface="Tahoma" panose="020B0604030504040204" pitchFamily="34" charset="0"/>
                <a:cs typeface="Tahoma" panose="020B0604030504040204" pitchFamily="34" charset="0"/>
              </a:rPr>
              <a:t>RA Intake line</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(808) 471-5099</a:t>
            </a:r>
            <a:endPar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spcAft>
                <a:spcPts val="450"/>
              </a:spcAft>
              <a:defRPr/>
            </a:pPr>
            <a:r>
              <a:rPr lang="en-US" sz="1300" b="1" u="sng" dirty="0">
                <a:solidFill>
                  <a:srgbClr val="000000"/>
                </a:solidFill>
                <a:latin typeface="Tahoma" panose="020B0604030504040204" pitchFamily="34" charset="0"/>
                <a:ea typeface="Tahoma" panose="020B0604030504040204" pitchFamily="34" charset="0"/>
                <a:cs typeface="Tahoma" panose="020B0604030504040204" pitchFamily="34" charset="0"/>
              </a:rPr>
              <a:t>RA Intake Email:</a:t>
            </a:r>
            <a:r>
              <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300" b="1" dirty="0">
                <a:solidFill>
                  <a:schemeClr val="tx1"/>
                </a:solidFill>
                <a:latin typeface="Tahoma" panose="020B0604030504040204" pitchFamily="34" charset="0"/>
                <a:ea typeface="Tahoma" panose="020B0604030504040204" pitchFamily="34" charset="0"/>
                <a:cs typeface="Tahoma" panose="020B0604030504040204" pitchFamily="34" charset="0"/>
              </a:rPr>
              <a:t>CPFRA@navy.mil </a:t>
            </a:r>
          </a:p>
          <a:p>
            <a:pPr algn="ctr">
              <a:spcAft>
                <a:spcPts val="450"/>
              </a:spcAft>
              <a:defRPr/>
            </a:pPr>
            <a:endParaRPr lang="en-US" sz="1200" b="1"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416718" y="9003626"/>
            <a:ext cx="3240881" cy="246221"/>
          </a:xfrm>
          <a:prstGeom prst="rect">
            <a:avLst/>
          </a:prstGeom>
          <a:noFill/>
        </p:spPr>
        <p:txBody>
          <a:bodyPr wrap="square">
            <a:spAutoFit/>
          </a:bodyPr>
          <a:lstStyle/>
          <a:p>
            <a:pPr>
              <a:defRPr/>
            </a:pPr>
            <a:r>
              <a:rPr lang="en-US" sz="1000" b="1" dirty="0">
                <a:solidFill>
                  <a:srgbClr val="000000"/>
                </a:solidFill>
                <a:latin typeface="Trebuchet MS" panose="020B0603020202020204" pitchFamily="34" charset="0"/>
              </a:rPr>
              <a:t>For more info about EEO programs go to:</a:t>
            </a:r>
          </a:p>
        </p:txBody>
      </p:sp>
      <p:graphicFrame>
        <p:nvGraphicFramePr>
          <p:cNvPr id="5" name="Table 4"/>
          <p:cNvGraphicFramePr>
            <a:graphicFrameLocks noGrp="1"/>
          </p:cNvGraphicFramePr>
          <p:nvPr/>
        </p:nvGraphicFramePr>
        <p:xfrm>
          <a:off x="7620000" y="7735888"/>
          <a:ext cx="1679575" cy="350837"/>
        </p:xfrm>
        <a:graphic>
          <a:graphicData uri="http://schemas.openxmlformats.org/drawingml/2006/table">
            <a:tbl>
              <a:tblPr firstRow="1" bandRow="1">
                <a:tableStyleId>{2D5ABB26-0587-4C30-8999-92F81FD0307C}</a:tableStyleId>
              </a:tblPr>
              <a:tblGrid>
                <a:gridCol w="1679575">
                  <a:extLst>
                    <a:ext uri="{9D8B030D-6E8A-4147-A177-3AD203B41FA5}">
                      <a16:colId xmlns:a16="http://schemas.microsoft.com/office/drawing/2014/main" val="997284666"/>
                    </a:ext>
                  </a:extLst>
                </a:gridCol>
              </a:tblGrid>
              <a:tr h="350837">
                <a:tc>
                  <a:txBody>
                    <a:bodyPr/>
                    <a:lstStyle/>
                    <a:p>
                      <a:pPr algn="ctr"/>
                      <a:endParaRPr lang="en-US" sz="900" dirty="0">
                        <a:solidFill>
                          <a:srgbClr val="FF0000"/>
                        </a:solidFill>
                        <a:latin typeface="Trebuchet MS" panose="020B0603020202020204" pitchFamily="34" charset="0"/>
                      </a:endParaRPr>
                    </a:p>
                  </a:txBody>
                  <a:tcPr marL="68566" marR="68566" marT="34143" marB="34143"/>
                </a:tc>
                <a:extLst>
                  <a:ext uri="{0D108BD9-81ED-4DB2-BD59-A6C34878D82A}">
                    <a16:rowId xmlns:a16="http://schemas.microsoft.com/office/drawing/2014/main" val="955415926"/>
                  </a:ext>
                </a:extLst>
              </a:tr>
            </a:tbl>
          </a:graphicData>
        </a:graphic>
      </p:graphicFrame>
      <p:sp>
        <p:nvSpPr>
          <p:cNvPr id="3" name="Rectangle 2"/>
          <p:cNvSpPr/>
          <p:nvPr/>
        </p:nvSpPr>
        <p:spPr>
          <a:xfrm>
            <a:off x="266700" y="9413093"/>
            <a:ext cx="4839052" cy="246221"/>
          </a:xfrm>
          <a:prstGeom prst="rect">
            <a:avLst/>
          </a:prstGeom>
        </p:spPr>
        <p:txBody>
          <a:bodyPr wrap="square">
            <a:spAutoFit/>
          </a:bodyPr>
          <a:lstStyle/>
          <a:p>
            <a:pPr>
              <a:defRPr/>
            </a:pPr>
            <a:r>
              <a:rPr lang="en-US" sz="1000" b="1" dirty="0" smtClean="0">
                <a:solidFill>
                  <a:srgbClr val="FF0000"/>
                </a:solidFill>
                <a:latin typeface="Trebuchet MS" panose="020B0603020202020204" pitchFamily="34" charset="0"/>
              </a:rPr>
              <a:t>https://www.cnatra.navy.mil/emp-civilan-eeo.asp)]</a:t>
            </a:r>
            <a:endParaRPr lang="en-US" sz="1000" b="1" dirty="0">
              <a:solidFill>
                <a:srgbClr val="FF0000"/>
              </a:solidFill>
              <a:latin typeface="Trebuchet MS" panose="020B0603020202020204" pitchFamily="34" charset="0"/>
            </a:endParaRPr>
          </a:p>
        </p:txBody>
      </p:sp>
      <p:sp>
        <p:nvSpPr>
          <p:cNvPr id="6" name="Rectangle 5"/>
          <p:cNvSpPr/>
          <p:nvPr/>
        </p:nvSpPr>
        <p:spPr>
          <a:xfrm>
            <a:off x="266700" y="9182100"/>
            <a:ext cx="4837113" cy="246221"/>
          </a:xfrm>
          <a:prstGeom prst="rect">
            <a:avLst/>
          </a:prstGeom>
        </p:spPr>
        <p:txBody>
          <a:bodyPr wrap="square">
            <a:spAutoFit/>
          </a:bodyPr>
          <a:lstStyle/>
          <a:p>
            <a:pPr>
              <a:defRPr/>
            </a:pPr>
            <a:r>
              <a:rPr lang="en-US" sz="1000" b="1" dirty="0">
                <a:solidFill>
                  <a:srgbClr val="000000"/>
                </a:solidFill>
                <a:latin typeface="Trebuchet MS" panose="020B0603020202020204" pitchFamily="34" charset="0"/>
                <a:hlinkClick r:id="rId5"/>
              </a:rPr>
              <a:t>https://www.cpf.navy.mil/employees/equal-employment-opportunity/</a:t>
            </a:r>
            <a:endParaRPr lang="en-US" sz="1000" dirty="0"/>
          </a:p>
        </p:txBody>
      </p:sp>
      <p:graphicFrame>
        <p:nvGraphicFramePr>
          <p:cNvPr id="13" name="Table 12"/>
          <p:cNvGraphicFramePr>
            <a:graphicFrameLocks noGrp="1"/>
          </p:cNvGraphicFramePr>
          <p:nvPr>
            <p:extLst>
              <p:ext uri="{D42A27DB-BD31-4B8C-83A1-F6EECF244321}">
                <p14:modId xmlns:p14="http://schemas.microsoft.com/office/powerpoint/2010/main" val="4132380879"/>
              </p:ext>
            </p:extLst>
          </p:nvPr>
        </p:nvGraphicFramePr>
        <p:xfrm>
          <a:off x="85725" y="2654198"/>
          <a:ext cx="5018088" cy="5637830"/>
        </p:xfrm>
        <a:graphic>
          <a:graphicData uri="http://schemas.openxmlformats.org/drawingml/2006/table">
            <a:tbl>
              <a:tblPr firstRow="1" bandRow="1">
                <a:tableStyleId>{2D5ABB26-0587-4C30-8999-92F81FD0307C}</a:tableStyleId>
              </a:tblPr>
              <a:tblGrid>
                <a:gridCol w="2619141">
                  <a:extLst>
                    <a:ext uri="{9D8B030D-6E8A-4147-A177-3AD203B41FA5}">
                      <a16:colId xmlns:a16="http://schemas.microsoft.com/office/drawing/2014/main" val="997284666"/>
                    </a:ext>
                  </a:extLst>
                </a:gridCol>
                <a:gridCol w="2398947">
                  <a:extLst>
                    <a:ext uri="{9D8B030D-6E8A-4147-A177-3AD203B41FA5}">
                      <a16:colId xmlns:a16="http://schemas.microsoft.com/office/drawing/2014/main" val="631528258"/>
                    </a:ext>
                  </a:extLst>
                </a:gridCol>
              </a:tblGrid>
              <a:tr h="908752">
                <a:tc gridSpan="2">
                  <a:txBody>
                    <a:bodyPr/>
                    <a:lstStyle/>
                    <a:p>
                      <a:pPr algn="ctr"/>
                      <a:r>
                        <a:rPr lang="en-US" sz="1800" b="1" dirty="0" smtClean="0">
                          <a:latin typeface="Trebuchet MS" panose="020B0603020202020204" pitchFamily="34" charset="0"/>
                        </a:rPr>
                        <a:t>USPACFLT</a:t>
                      </a:r>
                      <a:r>
                        <a:rPr lang="en-US" sz="1800" b="1" baseline="0" dirty="0" smtClean="0">
                          <a:latin typeface="Trebuchet MS" panose="020B0603020202020204" pitchFamily="34" charset="0"/>
                        </a:rPr>
                        <a:t> </a:t>
                      </a:r>
                      <a:r>
                        <a:rPr lang="en-US" sz="1800" b="1" dirty="0" smtClean="0">
                          <a:latin typeface="Trebuchet MS" panose="020B0603020202020204" pitchFamily="34" charset="0"/>
                        </a:rPr>
                        <a:t>EEO </a:t>
                      </a:r>
                      <a:r>
                        <a:rPr lang="en-US" sz="1800" b="1" dirty="0" smtClean="0">
                          <a:solidFill>
                            <a:schemeClr val="tx1"/>
                          </a:solidFill>
                          <a:latin typeface="Trebuchet MS" panose="020B0603020202020204" pitchFamily="34" charset="0"/>
                        </a:rPr>
                        <a:t>Southwest</a:t>
                      </a:r>
                      <a:r>
                        <a:rPr lang="en-US" sz="1800" dirty="0" smtClean="0">
                          <a:solidFill>
                            <a:srgbClr val="FF0000"/>
                          </a:solidFill>
                          <a:latin typeface="Trebuchet MS" panose="020B0603020202020204" pitchFamily="34" charset="0"/>
                        </a:rPr>
                        <a:t> </a:t>
                      </a:r>
                      <a:endParaRPr lang="en-US" sz="1800" dirty="0">
                        <a:solidFill>
                          <a:srgbClr val="FF0000"/>
                        </a:solidFill>
                        <a:latin typeface="Trebuchet MS" panose="020B0603020202020204" pitchFamily="34" charset="0"/>
                      </a:endParaRPr>
                    </a:p>
                    <a:p>
                      <a:pPr algn="ctr"/>
                      <a:r>
                        <a:rPr lang="en-US" sz="1100" dirty="0" smtClean="0">
                          <a:solidFill>
                            <a:schemeClr val="tx1"/>
                          </a:solidFill>
                          <a:latin typeface="Trebuchet MS" panose="020B0603020202020204" pitchFamily="34" charset="0"/>
                        </a:rPr>
                        <a:t>750 PACIFIC HIGHWAY FLOOR 2</a:t>
                      </a:r>
                    </a:p>
                    <a:p>
                      <a:pPr algn="ctr"/>
                      <a:r>
                        <a:rPr lang="en-US" sz="1100" dirty="0" smtClean="0">
                          <a:solidFill>
                            <a:schemeClr val="tx1"/>
                          </a:solidFill>
                          <a:latin typeface="Trebuchet MS" panose="020B0603020202020204" pitchFamily="34" charset="0"/>
                        </a:rPr>
                        <a:t>SAN DIEGO CA 92132</a:t>
                      </a:r>
                      <a:endParaRPr lang="en-US" sz="1100" dirty="0">
                        <a:solidFill>
                          <a:schemeClr val="tx1"/>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100" dirty="0">
                        <a:solidFill>
                          <a:schemeClr val="tx1"/>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55415926"/>
                  </a:ext>
                </a:extLst>
              </a:tr>
              <a:tr h="719947">
                <a:tc gridSpan="2">
                  <a:txBody>
                    <a:bodyPr/>
                    <a:lstStyle/>
                    <a:p>
                      <a:pPr marL="0" algn="ctr" defTabSz="914400" rtl="0" eaLnBrk="1" fontAlgn="base" latinLnBrk="0" hangingPunct="1"/>
                      <a:r>
                        <a:rPr lang="en-US" sz="1400" b="1" kern="1200" dirty="0" smtClean="0">
                          <a:solidFill>
                            <a:srgbClr val="000000"/>
                          </a:solidFill>
                          <a:latin typeface="Trebuchet MS" panose="020B0603020202020204" pitchFamily="34" charset="0"/>
                          <a:ea typeface="+mn-ea"/>
                          <a:cs typeface="+mn-cs"/>
                        </a:rPr>
                        <a:t>Sara Salas</a:t>
                      </a:r>
                    </a:p>
                    <a:p>
                      <a:pPr algn="ctr"/>
                      <a:r>
                        <a:rPr lang="en-US" sz="1200" dirty="0" smtClean="0">
                          <a:latin typeface="Trebuchet MS" panose="020B0603020202020204" pitchFamily="34" charset="0"/>
                        </a:rPr>
                        <a:t>USPACFLT</a:t>
                      </a:r>
                      <a:r>
                        <a:rPr lang="en-US" sz="1200" baseline="0" dirty="0" smtClean="0">
                          <a:latin typeface="Trebuchet MS" panose="020B0603020202020204" pitchFamily="34" charset="0"/>
                        </a:rPr>
                        <a:t> SW Deputy Director of EEO</a:t>
                      </a:r>
                    </a:p>
                    <a:p>
                      <a:pPr algn="ctr"/>
                      <a:r>
                        <a:rPr lang="en-US" sz="1200" dirty="0" smtClean="0">
                          <a:solidFill>
                            <a:srgbClr val="000000"/>
                          </a:solidFill>
                          <a:latin typeface="Trebuchet MS" panose="020B0603020202020204" pitchFamily="34" charset="0"/>
                          <a:hlinkClick r:id="rId6"/>
                        </a:rPr>
                        <a:t>sara.y.salas.civ@us.navy.mil</a:t>
                      </a:r>
                      <a:r>
                        <a:rPr lang="en-US" sz="1200" baseline="0" dirty="0" smtClean="0">
                          <a:solidFill>
                            <a:srgbClr val="000000"/>
                          </a:solidFill>
                          <a:latin typeface="Trebuchet MS" panose="020B0603020202020204" pitchFamily="34" charset="0"/>
                        </a:rPr>
                        <a:t> </a:t>
                      </a:r>
                      <a:endParaRPr lang="en-US" sz="12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val="3055591935"/>
                  </a:ext>
                </a:extLst>
              </a:tr>
              <a:tr h="901972">
                <a:tc>
                  <a:txBody>
                    <a:bodyPr/>
                    <a:lstStyle/>
                    <a:p>
                      <a:pPr marL="0" algn="l" defTabSz="914400" rtl="0" eaLnBrk="1" fontAlgn="base" latinLnBrk="0" hangingPunct="1"/>
                      <a:r>
                        <a:rPr lang="en-US" sz="1400" b="1" kern="1200" dirty="0" smtClean="0">
                          <a:solidFill>
                            <a:srgbClr val="000000"/>
                          </a:solidFill>
                          <a:latin typeface="Trebuchet MS" panose="020B0603020202020204" pitchFamily="34" charset="0"/>
                          <a:ea typeface="+mn-ea"/>
                          <a:cs typeface="+mn-cs"/>
                        </a:rPr>
                        <a:t>Marissa Marmolejo </a:t>
                      </a:r>
                    </a:p>
                    <a:p>
                      <a:r>
                        <a:rPr lang="en-US" sz="1200" dirty="0" smtClean="0">
                          <a:latin typeface="Trebuchet MS" panose="020B0603020202020204" pitchFamily="34" charset="0"/>
                        </a:rPr>
                        <a:t>Complaints Program Manager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rebuchet MS" panose="020B0603020202020204" pitchFamily="34" charset="0"/>
                          <a:hlinkClick r:id="rId7"/>
                        </a:rPr>
                        <a:t>marissa.marmolejo@navy.mil</a:t>
                      </a:r>
                      <a:r>
                        <a:rPr lang="en-US" sz="1200" dirty="0" smtClean="0">
                          <a:solidFill>
                            <a:srgbClr val="000000"/>
                          </a:solidFill>
                          <a:latin typeface="Trebuchet MS" panose="020B0603020202020204" pitchFamily="34" charset="0"/>
                        </a:rPr>
                        <a:t> </a:t>
                      </a:r>
                    </a:p>
                    <a:p>
                      <a:pPr marL="0" algn="l" defTabSz="914400" rtl="0" eaLnBrk="1" fontAlgn="base" latinLnBrk="0" hangingPunct="1"/>
                      <a:endParaRPr lang="en-US" sz="1200" dirty="0" smtClean="0">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ase" latinLnBrk="0" hangingPunct="1"/>
                      <a:r>
                        <a:rPr lang="en-US" sz="1400" b="1" dirty="0" smtClean="0">
                          <a:solidFill>
                            <a:srgbClr val="000000"/>
                          </a:solidFill>
                          <a:latin typeface="Trebuchet MS" panose="020B0603020202020204" pitchFamily="34" charset="0"/>
                        </a:rPr>
                        <a:t>Alma </a:t>
                      </a:r>
                      <a:r>
                        <a:rPr lang="en-US" sz="1400" b="1" dirty="0" err="1" smtClean="0">
                          <a:solidFill>
                            <a:srgbClr val="000000"/>
                          </a:solidFill>
                          <a:latin typeface="Trebuchet MS" panose="020B0603020202020204" pitchFamily="34" charset="0"/>
                        </a:rPr>
                        <a:t>Chaidez</a:t>
                      </a:r>
                      <a:endParaRPr lang="en-US" sz="1400" b="1" dirty="0" smtClean="0">
                        <a:solidFill>
                          <a:srgbClr val="000000"/>
                        </a:solidFill>
                        <a:latin typeface="Trebuchet MS" panose="020B0603020202020204" pitchFamily="34" charset="0"/>
                      </a:endParaRPr>
                    </a:p>
                    <a:p>
                      <a:pPr marL="0" algn="l" defTabSz="914400" rtl="0" eaLnBrk="1" fontAlgn="base" latinLnBrk="0" hangingPunct="1"/>
                      <a:r>
                        <a:rPr lang="en-US" sz="1200" dirty="0" smtClean="0">
                          <a:solidFill>
                            <a:srgbClr val="000000"/>
                          </a:solidFill>
                          <a:latin typeface="Trebuchet MS" panose="020B0603020202020204" pitchFamily="34" charset="0"/>
                        </a:rPr>
                        <a:t>Reasonable Accommodation Supervisor</a:t>
                      </a:r>
                    </a:p>
                    <a:p>
                      <a:pPr marL="0" algn="l" defTabSz="914400" rtl="0" eaLnBrk="1" fontAlgn="base" latinLnBrk="0" hangingPunct="1"/>
                      <a:r>
                        <a:rPr lang="en-US" sz="1200" dirty="0" smtClean="0">
                          <a:solidFill>
                            <a:srgbClr val="000000"/>
                          </a:solidFill>
                          <a:latin typeface="Trebuchet MS" panose="020B0603020202020204" pitchFamily="34" charset="0"/>
                          <a:hlinkClick r:id="rId8"/>
                        </a:rPr>
                        <a:t>alma.a.chaidez.civ@us.navy.mil</a:t>
                      </a:r>
                      <a:r>
                        <a:rPr lang="en-US" sz="1200" baseline="0" dirty="0" smtClean="0">
                          <a:solidFill>
                            <a:srgbClr val="000000"/>
                          </a:solidFill>
                          <a:latin typeface="Trebuchet MS" panose="020B0603020202020204" pitchFamily="34" charset="0"/>
                        </a:rPr>
                        <a:t> </a:t>
                      </a:r>
                      <a:endParaRPr lang="en-US" sz="12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8700515"/>
                  </a:ext>
                </a:extLst>
              </a:tr>
              <a:tr h="827929">
                <a:tc>
                  <a:txBody>
                    <a:bodyPr/>
                    <a:lstStyle/>
                    <a:p>
                      <a:pPr marL="0" algn="l" defTabSz="914400" rtl="0" eaLnBrk="1" fontAlgn="base" latinLnBrk="0" hangingPunct="1"/>
                      <a:r>
                        <a:rPr lang="en-US" sz="1400" b="1" kern="1200" dirty="0" smtClean="0">
                          <a:solidFill>
                            <a:srgbClr val="000000"/>
                          </a:solidFill>
                          <a:latin typeface="Trebuchet MS" panose="020B0603020202020204" pitchFamily="34" charset="0"/>
                          <a:ea typeface="+mn-ea"/>
                          <a:cs typeface="+mn-cs"/>
                        </a:rPr>
                        <a:t>Mary Vizzaccaro</a:t>
                      </a:r>
                    </a:p>
                    <a:p>
                      <a:r>
                        <a:rPr lang="en-US" sz="1200" dirty="0" smtClean="0">
                          <a:solidFill>
                            <a:srgbClr val="000000"/>
                          </a:solidFill>
                          <a:latin typeface="Trebuchet MS" panose="020B0603020202020204" pitchFamily="34" charset="0"/>
                        </a:rPr>
                        <a:t>Model EEO</a:t>
                      </a:r>
                      <a:r>
                        <a:rPr lang="en-US" sz="1200" baseline="0" dirty="0" smtClean="0">
                          <a:solidFill>
                            <a:srgbClr val="000000"/>
                          </a:solidFill>
                          <a:latin typeface="Trebuchet MS" panose="020B0603020202020204" pitchFamily="34" charset="0"/>
                        </a:rPr>
                        <a:t> </a:t>
                      </a:r>
                      <a:r>
                        <a:rPr lang="en-US" sz="1200" dirty="0" smtClean="0">
                          <a:solidFill>
                            <a:srgbClr val="000000"/>
                          </a:solidFill>
                          <a:latin typeface="Trebuchet MS" panose="020B0603020202020204" pitchFamily="34" charset="0"/>
                        </a:rPr>
                        <a:t>Program Manager </a:t>
                      </a:r>
                      <a:r>
                        <a:rPr lang="en-US" sz="1200" u="sng" dirty="0" smtClean="0">
                          <a:solidFill>
                            <a:srgbClr val="0000FF"/>
                          </a:solidFill>
                          <a:latin typeface="Trebuchet MS" panose="020B0603020202020204" pitchFamily="34" charset="0"/>
                          <a:hlinkClick r:id="rId9"/>
                        </a:rPr>
                        <a:t>mary.vizzaccaro@navy.mil</a:t>
                      </a:r>
                      <a:r>
                        <a:rPr lang="en-US" sz="1200" u="sng" dirty="0" smtClean="0">
                          <a:solidFill>
                            <a:srgbClr val="0000FF"/>
                          </a:solidFill>
                          <a:latin typeface="Trebuchet MS" panose="020B0603020202020204" pitchFamily="34" charset="0"/>
                        </a:rPr>
                        <a:t> </a:t>
                      </a:r>
                      <a:r>
                        <a:rPr lang="en-US" sz="1200" dirty="0" smtClean="0">
                          <a:solidFill>
                            <a:srgbClr val="000000"/>
                          </a:solidFill>
                          <a:latin typeface="Trebuchet MS" panose="020B0603020202020204" pitchFamily="34" charset="0"/>
                        </a:rPr>
                        <a:t> </a:t>
                      </a: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ase"/>
                      <a:r>
                        <a:rPr lang="en-US" sz="1400" b="1" dirty="0" smtClean="0">
                          <a:solidFill>
                            <a:srgbClr val="000000"/>
                          </a:solidFill>
                          <a:latin typeface="Trebuchet MS" panose="020B0603020202020204" pitchFamily="34" charset="0"/>
                        </a:rPr>
                        <a:t>Pam Agpaoa</a:t>
                      </a:r>
                      <a:endParaRPr lang="en-US" sz="1200" b="1" dirty="0" smtClean="0">
                        <a:solidFill>
                          <a:srgbClr val="000000"/>
                        </a:solidFill>
                        <a:latin typeface="Trebuchet MS" panose="020B0603020202020204" pitchFamily="34" charset="0"/>
                      </a:endParaRPr>
                    </a:p>
                    <a:p>
                      <a:pPr algn="l" fontAlgn="base">
                        <a:spcAft>
                          <a:spcPts val="600"/>
                        </a:spcAft>
                      </a:pPr>
                      <a:r>
                        <a:rPr lang="en-US" sz="1200" dirty="0" smtClean="0">
                          <a:solidFill>
                            <a:srgbClr val="000000"/>
                          </a:solidFill>
                          <a:latin typeface="Trebuchet MS" panose="020B0603020202020204" pitchFamily="34" charset="0"/>
                        </a:rPr>
                        <a:t>RA Specialist </a:t>
                      </a:r>
                      <a:r>
                        <a:rPr lang="en-US" sz="1200" dirty="0" smtClean="0">
                          <a:solidFill>
                            <a:srgbClr val="000000"/>
                          </a:solidFill>
                          <a:latin typeface="Trebuchet MS" panose="020B0603020202020204" pitchFamily="34" charset="0"/>
                          <a:hlinkClick r:id="rId10"/>
                        </a:rPr>
                        <a:t>pamela.m.agpaoa@navy.mil</a:t>
                      </a:r>
                      <a:endParaRPr lang="en-US" sz="12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8210518"/>
                  </a:ext>
                </a:extLst>
              </a:tr>
              <a:tr h="1762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00"/>
                          </a:solidFill>
                          <a:latin typeface="Trebuchet MS" panose="020B0603020202020204" pitchFamily="34" charset="0"/>
                        </a:rPr>
                        <a:t>Casey Shaw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rebuchet MS" panose="020B0603020202020204" pitchFamily="34" charset="0"/>
                        </a:rPr>
                        <a:t>EEO Specialist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rebuchet MS" panose="020B0603020202020204" pitchFamily="34" charset="0"/>
                          <a:hlinkClick r:id="rId11"/>
                        </a:rPr>
                        <a:t>casey.l.shaw5.civ@us.navy.mil</a:t>
                      </a:r>
                      <a:r>
                        <a:rPr lang="en-US" sz="1200" dirty="0" smtClean="0">
                          <a:solidFill>
                            <a:srgbClr val="000000"/>
                          </a:solidFill>
                          <a:latin typeface="Trebuchet MS" panose="020B0603020202020204" pitchFamily="34" charset="0"/>
                        </a:rPr>
                        <a:t> </a:t>
                      </a:r>
                      <a:endParaRPr lang="en-US" sz="11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00"/>
                          </a:solidFill>
                          <a:latin typeface="Trebuchet MS" panose="020B0603020202020204" pitchFamily="34" charset="0"/>
                        </a:rPr>
                        <a:t>Cassius Cardio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Trebuchet MS" panose="020B0603020202020204" pitchFamily="34" charset="0"/>
                        </a:rPr>
                        <a:t>RA</a:t>
                      </a:r>
                      <a:r>
                        <a:rPr lang="en-US" sz="1200" b="0" baseline="0" dirty="0" smtClean="0">
                          <a:solidFill>
                            <a:srgbClr val="000000"/>
                          </a:solidFill>
                          <a:latin typeface="Trebuchet MS" panose="020B0603020202020204" pitchFamily="34" charset="0"/>
                        </a:rPr>
                        <a:t> Specialist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000000"/>
                          </a:solidFill>
                          <a:latin typeface="Trebuchet MS" panose="020B0603020202020204" pitchFamily="34" charset="0"/>
                          <a:hlinkClick r:id="rId12"/>
                        </a:rPr>
                        <a:t>cassius.b.cardio.civ@us.navy.mil</a:t>
                      </a:r>
                      <a:r>
                        <a:rPr lang="en-US" sz="1200" b="0" baseline="0" dirty="0" smtClean="0">
                          <a:solidFill>
                            <a:srgbClr val="000000"/>
                          </a:solidFill>
                          <a:latin typeface="Trebuchet MS" panose="020B0603020202020204" pitchFamily="34" charset="0"/>
                        </a:rPr>
                        <a:t> </a:t>
                      </a:r>
                      <a:endParaRPr lang="en-US" sz="1200" b="0" dirty="0" smtClean="0">
                        <a:solidFill>
                          <a:srgbClr val="000000"/>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rgbClr val="000000"/>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err="1" smtClean="0">
                          <a:solidFill>
                            <a:srgbClr val="000000"/>
                          </a:solidFill>
                          <a:latin typeface="Trebuchet MS" panose="020B0603020202020204" pitchFamily="34" charset="0"/>
                        </a:rPr>
                        <a:t>Taeler</a:t>
                      </a:r>
                      <a:r>
                        <a:rPr lang="en-US" sz="1400" b="1" dirty="0" smtClean="0">
                          <a:solidFill>
                            <a:srgbClr val="000000"/>
                          </a:solidFill>
                          <a:latin typeface="Trebuchet MS" panose="020B0603020202020204" pitchFamily="34" charset="0"/>
                        </a:rPr>
                        <a:t> </a:t>
                      </a:r>
                      <a:r>
                        <a:rPr lang="en-US" sz="1400" b="1" dirty="0" err="1" smtClean="0">
                          <a:solidFill>
                            <a:srgbClr val="000000"/>
                          </a:solidFill>
                          <a:latin typeface="Trebuchet MS" panose="020B0603020202020204" pitchFamily="34" charset="0"/>
                        </a:rPr>
                        <a:t>Eickmann</a:t>
                      </a:r>
                      <a:endParaRPr lang="en-US" sz="1400" b="1" dirty="0" smtClean="0">
                        <a:solidFill>
                          <a:srgbClr val="000000"/>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000000"/>
                          </a:solidFill>
                          <a:latin typeface="Trebuchet MS" panose="020B0603020202020204" pitchFamily="34" charset="0"/>
                        </a:rPr>
                        <a:t>EEO Assistant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rebuchet MS" panose="020B0603020202020204" pitchFamily="34" charset="0"/>
                          <a:hlinkClick r:id="rId13"/>
                        </a:rPr>
                        <a:t>taeler.eickmann@navy.mil</a:t>
                      </a:r>
                      <a:endParaRPr lang="en-US" sz="1200" dirty="0" smtClean="0">
                        <a:solidFill>
                          <a:srgbClr val="000000"/>
                        </a:solidFill>
                        <a:latin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rebuchet MS" panose="020B0603020202020204" pitchFamily="34" charset="0"/>
                        </a:rPr>
                        <a:t> </a:t>
                      </a: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2214812"/>
                  </a:ext>
                </a:extLst>
              </a:tr>
              <a:tr h="516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latin typeface="Trebuchet MS" panose="020B0603020202020204" pitchFamily="34" charset="0"/>
                      </a:endParaRPr>
                    </a:p>
                  </a:txBody>
                  <a:tcPr marL="68567" marR="68567" marT="34294" marB="342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196071"/>
                  </a:ext>
                </a:extLst>
              </a:tr>
            </a:tbl>
          </a:graphicData>
        </a:graphic>
      </p:graphicFrame>
      <p:sp>
        <p:nvSpPr>
          <p:cNvPr id="8" name="Rectangle 7"/>
          <p:cNvSpPr/>
          <p:nvPr/>
        </p:nvSpPr>
        <p:spPr>
          <a:xfrm>
            <a:off x="165100" y="7634928"/>
            <a:ext cx="5094288" cy="1093788"/>
          </a:xfrm>
          <a:prstGeom prst="rect">
            <a:avLst/>
          </a:prstGeom>
        </p:spPr>
        <p:txBody>
          <a:bodyPr>
            <a:spAutoFit/>
          </a:bodyPr>
          <a:lstStyle/>
          <a:p>
            <a:pPr algn="ctr" eaLnBrk="1" fontAlgn="auto" hangingPunct="1">
              <a:spcBef>
                <a:spcPts val="600"/>
              </a:spcBef>
              <a:spcAft>
                <a:spcPts val="0"/>
              </a:spcAft>
              <a:defRPr/>
            </a:pPr>
            <a:r>
              <a:rPr lang="en-US" sz="1400" b="1" dirty="0">
                <a:solidFill>
                  <a:srgbClr val="000000"/>
                </a:solidFill>
                <a:latin typeface="Trebuchet MS" panose="020B0603020202020204" pitchFamily="34" charset="0"/>
              </a:rPr>
              <a:t>Special Emphasis Program Managers</a:t>
            </a:r>
            <a:r>
              <a:rPr lang="en-US" sz="1200" b="1" dirty="0">
                <a:solidFill>
                  <a:srgbClr val="000000"/>
                </a:solidFill>
                <a:latin typeface="Trebuchet MS" panose="020B0603020202020204" pitchFamily="34" charset="0"/>
              </a:rPr>
              <a:t>:</a:t>
            </a:r>
            <a:r>
              <a:rPr lang="en-US" sz="1200" dirty="0">
                <a:solidFill>
                  <a:srgbClr val="000000"/>
                </a:solidFill>
                <a:latin typeface="Trebuchet MS" panose="020B0603020202020204" pitchFamily="34" charset="0"/>
              </a:rPr>
              <a:t> </a:t>
            </a:r>
          </a:p>
          <a:p>
            <a:pPr marL="285750" indent="-285750" eaLnBrk="1" fontAlgn="auto" hangingPunct="1">
              <a:spcBef>
                <a:spcPts val="600"/>
              </a:spcBef>
              <a:spcAft>
                <a:spcPts val="0"/>
              </a:spcAft>
              <a:buFont typeface="Arial" panose="020B0604020202020204" pitchFamily="34" charset="0"/>
              <a:buChar char="•"/>
              <a:defRPr/>
            </a:pPr>
            <a:r>
              <a:rPr lang="en-US" sz="1200" dirty="0">
                <a:solidFill>
                  <a:srgbClr val="000000"/>
                </a:solidFill>
                <a:latin typeface="Trebuchet MS" panose="020B0603020202020204" pitchFamily="34" charset="0"/>
              </a:rPr>
              <a:t>Individuals with Disability Program: </a:t>
            </a:r>
            <a:r>
              <a:rPr lang="en-US" sz="1200" dirty="0" smtClean="0">
                <a:solidFill>
                  <a:srgbClr val="000000"/>
                </a:solidFill>
                <a:latin typeface="Trebuchet MS" panose="020B0603020202020204" pitchFamily="34" charset="0"/>
              </a:rPr>
              <a:t>Alma </a:t>
            </a:r>
            <a:r>
              <a:rPr lang="en-US" sz="1200" dirty="0" err="1" smtClean="0">
                <a:solidFill>
                  <a:srgbClr val="000000"/>
                </a:solidFill>
                <a:latin typeface="Trebuchet MS" panose="020B0603020202020204" pitchFamily="34" charset="0"/>
              </a:rPr>
              <a:t>Chaidez</a:t>
            </a:r>
            <a:endParaRPr lang="en-US" sz="1200" dirty="0">
              <a:solidFill>
                <a:srgbClr val="000000"/>
              </a:solidFill>
              <a:latin typeface="Trebuchet MS" panose="020B0603020202020204" pitchFamily="34" charset="0"/>
            </a:endParaRPr>
          </a:p>
          <a:p>
            <a:pPr marL="285750" indent="-285750" eaLnBrk="1" fontAlgn="auto" hangingPunct="1">
              <a:spcBef>
                <a:spcPts val="600"/>
              </a:spcBef>
              <a:spcAft>
                <a:spcPts val="0"/>
              </a:spcAft>
              <a:buFont typeface="Arial" panose="020B0604020202020204" pitchFamily="34" charset="0"/>
              <a:buChar char="•"/>
              <a:defRPr/>
            </a:pPr>
            <a:r>
              <a:rPr lang="en-US" sz="1200" dirty="0">
                <a:solidFill>
                  <a:srgbClr val="000000"/>
                </a:solidFill>
                <a:latin typeface="Trebuchet MS" panose="020B0603020202020204" pitchFamily="34" charset="0"/>
              </a:rPr>
              <a:t>Hispanic Employment Program: </a:t>
            </a:r>
            <a:r>
              <a:rPr lang="en-US" sz="1200" dirty="0" smtClean="0">
                <a:solidFill>
                  <a:srgbClr val="000000"/>
                </a:solidFill>
                <a:latin typeface="Trebuchet MS" panose="020B0603020202020204" pitchFamily="34" charset="0"/>
              </a:rPr>
              <a:t>Marissa </a:t>
            </a:r>
            <a:r>
              <a:rPr lang="en-US" sz="1200" dirty="0">
                <a:solidFill>
                  <a:srgbClr val="000000"/>
                </a:solidFill>
                <a:latin typeface="Trebuchet MS" panose="020B0603020202020204" pitchFamily="34" charset="0"/>
              </a:rPr>
              <a:t>Marmolejo</a:t>
            </a:r>
          </a:p>
          <a:p>
            <a:pPr marL="285750" indent="-285750" eaLnBrk="1" fontAlgn="auto" hangingPunct="1">
              <a:spcBef>
                <a:spcPts val="600"/>
              </a:spcBef>
              <a:spcAft>
                <a:spcPts val="0"/>
              </a:spcAft>
              <a:buFont typeface="Arial" panose="020B0604020202020204" pitchFamily="34" charset="0"/>
              <a:buChar char="•"/>
              <a:defRPr/>
            </a:pPr>
            <a:r>
              <a:rPr lang="en-US" sz="1200" dirty="0">
                <a:solidFill>
                  <a:srgbClr val="000000"/>
                </a:solidFill>
                <a:latin typeface="Trebuchet MS" panose="020B0603020202020204" pitchFamily="34" charset="0"/>
              </a:rPr>
              <a:t>Federal Women’s Program: Mary Vizzaccaro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34925"/>
            <a:ext cx="6858000" cy="1638300"/>
          </a:xfrm>
        </p:spPr>
        <p:txBody>
          <a:bodyPr/>
          <a:lstStyle/>
          <a:p>
            <a:r>
              <a:rPr lang="en-US" altLang="en-US" sz="2800" b="1" smtClean="0">
                <a:latin typeface="Malgun Gothic" panose="020B0503020000020004" pitchFamily="34" charset="-127"/>
                <a:ea typeface="Malgun Gothic" panose="020B0503020000020004" pitchFamily="34" charset="-127"/>
              </a:rPr>
              <a:t>Equal Employment Opportunity (EEO) Discrimination Complaints</a:t>
            </a:r>
          </a:p>
        </p:txBody>
      </p:sp>
      <p:sp>
        <p:nvSpPr>
          <p:cNvPr id="4" name="Content Placeholder 2"/>
          <p:cNvSpPr txBox="1">
            <a:spLocks/>
          </p:cNvSpPr>
          <p:nvPr/>
        </p:nvSpPr>
        <p:spPr bwMode="auto">
          <a:xfrm>
            <a:off x="3513588" y="1275760"/>
            <a:ext cx="3200400" cy="19319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defRPr/>
            </a:pPr>
            <a:r>
              <a:rPr lang="en-US" sz="1400" b="1" u="sng" kern="0" dirty="0" smtClean="0"/>
              <a:t>Federal Anti-Discrimination Laws: </a:t>
            </a:r>
          </a:p>
          <a:p>
            <a:pPr>
              <a:defRPr/>
            </a:pPr>
            <a:r>
              <a:rPr lang="en-US" sz="1200" kern="0" dirty="0" smtClean="0"/>
              <a:t>Title VII of the Civil Rights Act of 1964 </a:t>
            </a:r>
          </a:p>
          <a:p>
            <a:pPr>
              <a:defRPr/>
            </a:pPr>
            <a:r>
              <a:rPr lang="en-US" sz="1200" kern="0" dirty="0" smtClean="0"/>
              <a:t>Pregnancy Discrimination Act</a:t>
            </a:r>
          </a:p>
          <a:p>
            <a:pPr>
              <a:defRPr/>
            </a:pPr>
            <a:r>
              <a:rPr lang="en-US" sz="1200" kern="0" dirty="0" smtClean="0"/>
              <a:t>Equal Pay Act of 1963 </a:t>
            </a:r>
          </a:p>
          <a:p>
            <a:pPr>
              <a:defRPr/>
            </a:pPr>
            <a:r>
              <a:rPr lang="en-US" sz="1200" kern="0" dirty="0" smtClean="0"/>
              <a:t>Age Discrimination in Employment Act</a:t>
            </a:r>
          </a:p>
          <a:p>
            <a:pPr>
              <a:defRPr/>
            </a:pPr>
            <a:r>
              <a:rPr lang="en-US" sz="1200" kern="0" dirty="0" smtClean="0"/>
              <a:t>Rehabilitation Act of 1973 </a:t>
            </a:r>
          </a:p>
          <a:p>
            <a:pPr>
              <a:defRPr/>
            </a:pPr>
            <a:r>
              <a:rPr lang="en-US" sz="1200" kern="0" dirty="0" smtClean="0"/>
              <a:t>Genetic Information Nondiscrimination Act of 2008 </a:t>
            </a:r>
          </a:p>
          <a:p>
            <a:pPr>
              <a:defRPr/>
            </a:pPr>
            <a:endParaRPr lang="en-US" sz="1800" kern="0" dirty="0"/>
          </a:p>
        </p:txBody>
      </p:sp>
      <p:sp>
        <p:nvSpPr>
          <p:cNvPr id="5" name="Content Placeholder 2"/>
          <p:cNvSpPr txBox="1">
            <a:spLocks/>
          </p:cNvSpPr>
          <p:nvPr/>
        </p:nvSpPr>
        <p:spPr bwMode="auto">
          <a:xfrm>
            <a:off x="84588" y="1275760"/>
            <a:ext cx="3276600" cy="33528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defRPr/>
            </a:pPr>
            <a:endParaRPr lang="en-US" sz="1300" dirty="0" smtClean="0"/>
          </a:p>
          <a:p>
            <a:pPr marL="0" indent="0" algn="ctr">
              <a:buFontTx/>
              <a:buNone/>
              <a:defRPr/>
            </a:pPr>
            <a:r>
              <a:rPr lang="en-US" sz="1400" b="1" u="sng" dirty="0" smtClean="0"/>
              <a:t>Legally Protected EEO Bases</a:t>
            </a:r>
            <a:r>
              <a:rPr lang="en-US" sz="1400" b="1" dirty="0" smtClean="0"/>
              <a:t>:</a:t>
            </a:r>
          </a:p>
          <a:p>
            <a:pPr marL="0" indent="0">
              <a:buFontTx/>
              <a:buNone/>
              <a:defRPr/>
            </a:pPr>
            <a:r>
              <a:rPr lang="en-US" sz="1300" dirty="0" smtClean="0"/>
              <a:t>If you are a federal employee or job applicant, the law protects you from discrimination because of your:</a:t>
            </a:r>
          </a:p>
          <a:p>
            <a:pPr>
              <a:defRPr/>
            </a:pPr>
            <a:r>
              <a:rPr lang="en-US" sz="1300" dirty="0" smtClean="0"/>
              <a:t>Race</a:t>
            </a:r>
          </a:p>
          <a:p>
            <a:pPr>
              <a:defRPr/>
            </a:pPr>
            <a:r>
              <a:rPr lang="en-US" sz="1300" dirty="0" smtClean="0"/>
              <a:t>Color </a:t>
            </a:r>
          </a:p>
          <a:p>
            <a:pPr>
              <a:defRPr/>
            </a:pPr>
            <a:r>
              <a:rPr lang="en-US" sz="1300" dirty="0" smtClean="0"/>
              <a:t>Religion</a:t>
            </a:r>
          </a:p>
          <a:p>
            <a:pPr>
              <a:defRPr/>
            </a:pPr>
            <a:r>
              <a:rPr lang="en-US" sz="1300" dirty="0" smtClean="0"/>
              <a:t>Sex (including gender identity, sexual orientation, and pregnancy)</a:t>
            </a:r>
          </a:p>
          <a:p>
            <a:pPr>
              <a:defRPr/>
            </a:pPr>
            <a:r>
              <a:rPr lang="en-US" sz="1300" dirty="0" smtClean="0"/>
              <a:t>National origin</a:t>
            </a:r>
          </a:p>
          <a:p>
            <a:pPr>
              <a:defRPr/>
            </a:pPr>
            <a:r>
              <a:rPr lang="en-US" sz="1300" dirty="0" smtClean="0"/>
              <a:t>Age* (40 or older)</a:t>
            </a:r>
          </a:p>
          <a:p>
            <a:pPr>
              <a:defRPr/>
            </a:pPr>
            <a:r>
              <a:rPr lang="en-US" sz="1300" dirty="0" smtClean="0"/>
              <a:t>Disability (mental or physical)</a:t>
            </a:r>
          </a:p>
          <a:p>
            <a:pPr>
              <a:defRPr/>
            </a:pPr>
            <a:r>
              <a:rPr lang="en-US" sz="1300" dirty="0" smtClean="0"/>
              <a:t>Genetic information (genetic tests, family medical history)</a:t>
            </a:r>
          </a:p>
          <a:p>
            <a:pPr>
              <a:defRPr/>
            </a:pPr>
            <a:endParaRPr lang="en-US" sz="1300" kern="0" dirty="0"/>
          </a:p>
        </p:txBody>
      </p:sp>
      <p:sp>
        <p:nvSpPr>
          <p:cNvPr id="6" name="Rectangle 5"/>
          <p:cNvSpPr/>
          <p:nvPr/>
        </p:nvSpPr>
        <p:spPr>
          <a:xfrm>
            <a:off x="3513588" y="3304583"/>
            <a:ext cx="3200400" cy="13239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lstStyle/>
          <a:p>
            <a:pPr>
              <a:spcBef>
                <a:spcPct val="20000"/>
              </a:spcBef>
              <a:defRPr/>
            </a:pPr>
            <a:r>
              <a:rPr lang="en-US" sz="1400" b="1" u="sng" dirty="0">
                <a:solidFill>
                  <a:schemeClr val="tx1"/>
                </a:solidFill>
              </a:rPr>
              <a:t>Retaliation is also prohibited</a:t>
            </a:r>
            <a:r>
              <a:rPr lang="en-US" sz="1200" dirty="0">
                <a:solidFill>
                  <a:schemeClr val="tx1"/>
                </a:solidFill>
              </a:rPr>
              <a:t>. </a:t>
            </a:r>
            <a:r>
              <a:rPr lang="en-US" sz="1300" dirty="0">
                <a:solidFill>
                  <a:schemeClr val="tx1"/>
                </a:solidFill>
              </a:rPr>
              <a:t>The law also protects you from retaliation if you oppose employment discrimination, file a complaint of discrimination, or participate in the EEO complaint process (even if the complaint is not yours).</a:t>
            </a:r>
          </a:p>
        </p:txBody>
      </p:sp>
      <p:sp>
        <p:nvSpPr>
          <p:cNvPr id="6156" name="TextBox 6"/>
          <p:cNvSpPr txBox="1">
            <a:spLocks noChangeArrowheads="1"/>
          </p:cNvSpPr>
          <p:nvPr/>
        </p:nvSpPr>
        <p:spPr bwMode="auto">
          <a:xfrm>
            <a:off x="-34084" y="4803081"/>
            <a:ext cx="6781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500">
                <a:latin typeface="Trebuchet MS" panose="020B0603020202020204" pitchFamily="34" charset="0"/>
              </a:rPr>
              <a:t>If you are a federal employee or job applicant and you believe that a federal agency has discriminated against you, you have the right to file a complaint.</a:t>
            </a:r>
          </a:p>
        </p:txBody>
      </p:sp>
      <p:sp>
        <p:nvSpPr>
          <p:cNvPr id="6157" name="Rectangle 7"/>
          <p:cNvSpPr>
            <a:spLocks noChangeArrowheads="1"/>
          </p:cNvSpPr>
          <p:nvPr/>
        </p:nvSpPr>
        <p:spPr bwMode="auto">
          <a:xfrm>
            <a:off x="1087438" y="5410456"/>
            <a:ext cx="4683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a:latin typeface="Malgun Gothic" panose="020B0503020000020004" pitchFamily="34" charset="-127"/>
                <a:ea typeface="Malgun Gothic" panose="020B0503020000020004" pitchFamily="34" charset="-127"/>
              </a:rPr>
              <a:t>How to File a Complaint:</a:t>
            </a:r>
          </a:p>
        </p:txBody>
      </p:sp>
      <p:sp>
        <p:nvSpPr>
          <p:cNvPr id="2056" name="TextBox 8"/>
          <p:cNvSpPr txBox="1">
            <a:spLocks noChangeArrowheads="1"/>
          </p:cNvSpPr>
          <p:nvPr/>
        </p:nvSpPr>
        <p:spPr bwMode="auto">
          <a:xfrm>
            <a:off x="0" y="5788932"/>
            <a:ext cx="6858000"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1600" dirty="0" smtClean="0">
                <a:latin typeface="Trebuchet MS" panose="020B0603020202020204" pitchFamily="34" charset="0"/>
              </a:rPr>
              <a:t>The first step is to </a:t>
            </a:r>
            <a:r>
              <a:rPr lang="en-US" altLang="en-US" sz="1600" b="1" u="sng" dirty="0" smtClean="0">
                <a:latin typeface="Trebuchet MS" panose="020B0603020202020204" pitchFamily="34" charset="0"/>
              </a:rPr>
              <a:t>contact an EEO Counselor</a:t>
            </a:r>
            <a:r>
              <a:rPr lang="en-US" altLang="en-US" sz="1600" b="1" dirty="0" smtClean="0">
                <a:latin typeface="Trebuchet MS" panose="020B0603020202020204" pitchFamily="34" charset="0"/>
              </a:rPr>
              <a:t> </a:t>
            </a:r>
            <a:r>
              <a:rPr lang="en-US" altLang="en-US" sz="1600" dirty="0" smtClean="0">
                <a:latin typeface="Trebuchet MS" panose="020B0603020202020204" pitchFamily="34" charset="0"/>
              </a:rPr>
              <a:t>at the agency where you work or where you applied for a job. </a:t>
            </a:r>
          </a:p>
          <a:p>
            <a:pPr algn="ctr" eaLnBrk="1" hangingPunct="1">
              <a:spcBef>
                <a:spcPct val="0"/>
              </a:spcBef>
              <a:buFontTx/>
              <a:buNone/>
              <a:defRPr/>
            </a:pPr>
            <a:endParaRPr lang="en-US" altLang="en-US" sz="1400" dirty="0" smtClean="0">
              <a:latin typeface="Trebuchet MS" panose="020B0603020202020204" pitchFamily="34" charset="0"/>
            </a:endParaRPr>
          </a:p>
          <a:p>
            <a:pPr algn="ctr" eaLnBrk="1" hangingPunct="1">
              <a:spcBef>
                <a:spcPct val="0"/>
              </a:spcBef>
              <a:buFontTx/>
              <a:buNone/>
              <a:defRPr/>
            </a:pPr>
            <a:r>
              <a:rPr lang="en-US" altLang="en-US" sz="1400" dirty="0" smtClean="0">
                <a:latin typeface="Trebuchet MS" panose="020B0603020202020204" pitchFamily="34" charset="0"/>
              </a:rPr>
              <a:t>To reach an EEO Counselor contact: </a:t>
            </a:r>
          </a:p>
          <a:p>
            <a:pPr algn="ctr" eaLnBrk="1" hangingPunct="1">
              <a:spcBef>
                <a:spcPct val="0"/>
              </a:spcBef>
              <a:buFontTx/>
              <a:buNone/>
              <a:defRPr/>
            </a:pPr>
            <a:r>
              <a:rPr lang="en-US" altLang="en-US" sz="1800" b="1" dirty="0" smtClean="0">
                <a:latin typeface="Tahoma" panose="020B0604030504040204" pitchFamily="34" charset="0"/>
                <a:ea typeface="Tahoma" panose="020B0604030504040204" pitchFamily="34" charset="0"/>
                <a:cs typeface="Tahoma" panose="020B0604030504040204" pitchFamily="34" charset="0"/>
              </a:rPr>
              <a:t>USPACFLT EEO Office Southwest</a:t>
            </a:r>
          </a:p>
          <a:p>
            <a:pPr algn="ctr" eaLnBrk="1" hangingPunct="1">
              <a:spcBef>
                <a:spcPct val="0"/>
              </a:spcBef>
              <a:buFontTx/>
              <a:buNone/>
              <a:defRPr/>
            </a:pPr>
            <a:r>
              <a:rPr lang="en-US" altLang="en-US" sz="1800" b="1" dirty="0" smtClean="0">
                <a:latin typeface="Tahoma" panose="020B0604030504040204" pitchFamily="34" charset="0"/>
                <a:ea typeface="Tahoma" panose="020B0604030504040204" pitchFamily="34" charset="0"/>
                <a:cs typeface="Tahoma" panose="020B0604030504040204" pitchFamily="34" charset="0"/>
              </a:rPr>
              <a:t>(619) 705-6157</a:t>
            </a:r>
          </a:p>
          <a:p>
            <a:pPr algn="ctr" eaLnBrk="1" hangingPunct="1">
              <a:spcBef>
                <a:spcPct val="0"/>
              </a:spcBef>
              <a:buFontTx/>
              <a:buNone/>
              <a:defRPr/>
            </a:pPr>
            <a:r>
              <a:rPr lang="en-US" altLang="en-US" sz="1800" b="1" dirty="0" smtClean="0">
                <a:latin typeface="Tahoma" panose="020B0604030504040204" pitchFamily="34" charset="0"/>
                <a:ea typeface="Tahoma" panose="020B0604030504040204" pitchFamily="34" charset="0"/>
                <a:cs typeface="Tahoma" panose="020B0604030504040204" pitchFamily="34" charset="0"/>
              </a:rPr>
              <a:t>Or DSN 522-6157</a:t>
            </a:r>
          </a:p>
          <a:p>
            <a:pPr algn="ctr" eaLnBrk="1" hangingPunct="1">
              <a:spcBef>
                <a:spcPct val="0"/>
              </a:spcBef>
              <a:buFontTx/>
              <a:buNone/>
              <a:defRPr/>
            </a:pPr>
            <a:endParaRPr lang="en-US" altLang="en-US" sz="900" dirty="0" smtClean="0">
              <a:latin typeface="Trebuchet MS" panose="020B0603020202020204" pitchFamily="34" charset="0"/>
            </a:endParaRPr>
          </a:p>
          <a:p>
            <a:pPr algn="ctr" eaLnBrk="1" hangingPunct="1">
              <a:spcBef>
                <a:spcPct val="0"/>
              </a:spcBef>
              <a:buFontTx/>
              <a:buNone/>
              <a:defRPr/>
            </a:pPr>
            <a:r>
              <a:rPr lang="en-US" altLang="en-US" sz="1200" dirty="0">
                <a:latin typeface="Trebuchet MS" panose="020B0603020202020204" pitchFamily="34" charset="0"/>
              </a:rPr>
              <a:t>Y</a:t>
            </a:r>
            <a:r>
              <a:rPr lang="en-US" altLang="en-US" sz="1200" dirty="0" smtClean="0">
                <a:latin typeface="Trebuchet MS" panose="020B0603020202020204" pitchFamily="34" charset="0"/>
              </a:rPr>
              <a:t>ou must contact an EEO Counselor within </a:t>
            </a:r>
            <a:r>
              <a:rPr lang="en-US" altLang="en-US" sz="1200" b="1" u="sng" dirty="0" smtClean="0">
                <a:latin typeface="Trebuchet MS" panose="020B0603020202020204" pitchFamily="34" charset="0"/>
              </a:rPr>
              <a:t>45 calendar days</a:t>
            </a:r>
            <a:r>
              <a:rPr lang="en-US" altLang="en-US" sz="1200" b="1" dirty="0" smtClean="0">
                <a:latin typeface="Trebuchet MS" panose="020B0603020202020204" pitchFamily="34" charset="0"/>
              </a:rPr>
              <a:t> </a:t>
            </a:r>
            <a:r>
              <a:rPr lang="en-US" altLang="en-US" sz="1200" dirty="0" smtClean="0">
                <a:latin typeface="Trebuchet MS" panose="020B0603020202020204" pitchFamily="34" charset="0"/>
              </a:rPr>
              <a:t>from the date the discrimination occurred or from the date you became aware of the discriminatory action</a:t>
            </a:r>
            <a:r>
              <a:rPr lang="en-US" altLang="en-US" sz="1100" dirty="0" smtClean="0">
                <a:latin typeface="Trebuchet MS" panose="020B0603020202020204" pitchFamily="34" charset="0"/>
              </a:rPr>
              <a:t>. </a:t>
            </a:r>
          </a:p>
        </p:txBody>
      </p:sp>
      <p:sp>
        <p:nvSpPr>
          <p:cNvPr id="10" name="TextBox 9"/>
          <p:cNvSpPr txBox="1"/>
          <p:nvPr/>
        </p:nvSpPr>
        <p:spPr>
          <a:xfrm>
            <a:off x="0" y="0"/>
            <a:ext cx="1371600" cy="254000"/>
          </a:xfrm>
          <a:prstGeom prst="rect">
            <a:avLst/>
          </a:prstGeom>
          <a:noFill/>
        </p:spPr>
        <p:txBody>
          <a:bodyPr>
            <a:spAutoFit/>
          </a:bodyPr>
          <a:lstStyle/>
          <a:p>
            <a:pPr eaLnBrk="1" hangingPunct="1">
              <a:defRPr/>
            </a:pPr>
            <a:r>
              <a:rPr lang="en-US" sz="1050" dirty="0">
                <a:solidFill>
                  <a:schemeClr val="bg1">
                    <a:lumMod val="75000"/>
                  </a:schemeClr>
                </a:solidFill>
              </a:rPr>
              <a:t>Rev </a:t>
            </a:r>
            <a:r>
              <a:rPr lang="en-US" sz="1050" dirty="0" smtClean="0">
                <a:solidFill>
                  <a:schemeClr val="bg1">
                    <a:lumMod val="75000"/>
                  </a:schemeClr>
                </a:solidFill>
              </a:rPr>
              <a:t>Apr 2021</a:t>
            </a:r>
            <a:endParaRPr lang="en-US" sz="1050" dirty="0">
              <a:solidFill>
                <a:schemeClr val="bg1">
                  <a:lumMod val="75000"/>
                </a:schemeClr>
              </a:solidFill>
            </a:endParaRPr>
          </a:p>
        </p:txBody>
      </p:sp>
      <p:sp>
        <p:nvSpPr>
          <p:cNvPr id="6160" name="Rectangle 10"/>
          <p:cNvSpPr>
            <a:spLocks noChangeArrowheads="1"/>
          </p:cNvSpPr>
          <p:nvPr/>
        </p:nvSpPr>
        <p:spPr bwMode="auto">
          <a:xfrm>
            <a:off x="152400" y="9513888"/>
            <a:ext cx="6705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200" u="sng">
                <a:latin typeface="Times New Roman" panose="02020603050405020304" pitchFamily="18" charset="0"/>
                <a:cs typeface="Times New Roman" panose="02020603050405020304" pitchFamily="18" charset="0"/>
              </a:rPr>
              <a:t>Department of the Navy EEO Program Info</a:t>
            </a:r>
            <a:r>
              <a:rPr lang="en-US" altLang="en-US" sz="1200">
                <a:latin typeface="Times New Roman" panose="02020603050405020304" pitchFamily="18" charset="0"/>
                <a:cs typeface="Times New Roman" panose="02020603050405020304" pitchFamily="18" charset="0"/>
              </a:rPr>
              <a:t>: https://www.secnav.navy.mil/mra/eeo/Pages/default.aspx</a:t>
            </a:r>
          </a:p>
        </p:txBody>
      </p:sp>
      <p:sp>
        <p:nvSpPr>
          <p:cNvPr id="6161" name="Rectangle 1"/>
          <p:cNvSpPr>
            <a:spLocks noChangeArrowheads="1"/>
          </p:cNvSpPr>
          <p:nvPr/>
        </p:nvSpPr>
        <p:spPr bwMode="auto">
          <a:xfrm>
            <a:off x="0" y="9269413"/>
            <a:ext cx="68580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200" u="sng">
                <a:latin typeface="Times New Roman" panose="02020603050405020304" pitchFamily="18" charset="0"/>
                <a:cs typeface="Times New Roman" panose="02020603050405020304" pitchFamily="18" charset="0"/>
              </a:rPr>
              <a:t>PACFLT EEO Program Info</a:t>
            </a:r>
            <a:r>
              <a:rPr lang="en-US" altLang="en-US" sz="1200">
                <a:latin typeface="Times New Roman" panose="02020603050405020304" pitchFamily="18" charset="0"/>
                <a:cs typeface="Times New Roman" panose="02020603050405020304" pitchFamily="18" charset="0"/>
              </a:rPr>
              <a:t>: https://www.cpf.navy.mil/employees/equal-employment-opportunity/</a:t>
            </a:r>
          </a:p>
        </p:txBody>
      </p:sp>
      <p:sp>
        <p:nvSpPr>
          <p:cNvPr id="2" name="Rounded Rectangle 1"/>
          <p:cNvSpPr/>
          <p:nvPr/>
        </p:nvSpPr>
        <p:spPr>
          <a:xfrm>
            <a:off x="0" y="5353612"/>
            <a:ext cx="6858000" cy="27766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3" name="Rounded Rectangle 12"/>
          <p:cNvSpPr/>
          <p:nvPr/>
        </p:nvSpPr>
        <p:spPr>
          <a:xfrm>
            <a:off x="-1" y="8275098"/>
            <a:ext cx="6858001" cy="9215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7" name="Rectangle 6"/>
          <p:cNvSpPr/>
          <p:nvPr/>
        </p:nvSpPr>
        <p:spPr>
          <a:xfrm>
            <a:off x="76200" y="8275098"/>
            <a:ext cx="6781800" cy="923330"/>
          </a:xfrm>
          <a:prstGeom prst="rect">
            <a:avLst/>
          </a:prstGeom>
        </p:spPr>
        <p:txBody>
          <a:bodyPr wrap="square">
            <a:spAutoFit/>
          </a:bodyPr>
          <a:lstStyle/>
          <a:p>
            <a:pPr algn="ctr" eaLnBrk="1" hangingPunct="1">
              <a:defRPr/>
            </a:pPr>
            <a:r>
              <a:rPr lang="en-US" altLang="en-US" b="1" dirty="0" smtClean="0">
                <a:latin typeface="Trebuchet MS" panose="020B0603020202020204" pitchFamily="34" charset="0"/>
              </a:rPr>
              <a:t>*Age-based complaints: </a:t>
            </a:r>
            <a:r>
              <a:rPr lang="en-US" altLang="en-US" sz="1200" dirty="0" smtClean="0">
                <a:latin typeface="Trebuchet MS" panose="020B0603020202020204" pitchFamily="34" charset="0"/>
              </a:rPr>
              <a:t>A person alleging age-based discrimination may contact an EEO Counselor to initiate the administrative complaint process OR s/he may bypass that process and file a civil action directly in U.S. District Court after providing the EEOC with a written notice of intent to sue under the ADEA.</a:t>
            </a:r>
            <a:endParaRPr lang="en-US" altLang="en-US" sz="1200" dirty="0">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4"/>
          <p:cNvGrpSpPr>
            <a:grpSpLocks/>
          </p:cNvGrpSpPr>
          <p:nvPr/>
        </p:nvGrpSpPr>
        <p:grpSpPr bwMode="auto">
          <a:xfrm>
            <a:off x="304800" y="901793"/>
            <a:ext cx="6022976" cy="8507413"/>
            <a:chOff x="432" y="617"/>
            <a:chExt cx="3794" cy="5359"/>
          </a:xfrm>
        </p:grpSpPr>
        <p:cxnSp>
          <p:nvCxnSpPr>
            <p:cNvPr id="7174" name="AutoShape 75"/>
            <p:cNvCxnSpPr>
              <a:cxnSpLocks noChangeShapeType="1"/>
              <a:stCxn id="7193" idx="2"/>
              <a:endCxn id="7196" idx="1"/>
            </p:cNvCxnSpPr>
            <p:nvPr/>
          </p:nvCxnSpPr>
          <p:spPr bwMode="auto">
            <a:xfrm rot="5400000">
              <a:off x="613" y="4767"/>
              <a:ext cx="397" cy="600"/>
            </a:xfrm>
            <a:prstGeom prst="bentConnector4">
              <a:avLst>
                <a:gd name="adj1" fmla="val 20907"/>
                <a:gd name="adj2" fmla="val 112984"/>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7175" name="AutoShape 4"/>
            <p:cNvSpPr>
              <a:spLocks noChangeArrowheads="1"/>
            </p:cNvSpPr>
            <p:nvPr/>
          </p:nvSpPr>
          <p:spPr bwMode="auto">
            <a:xfrm>
              <a:off x="803" y="822"/>
              <a:ext cx="2334" cy="297"/>
            </a:xfrm>
            <a:prstGeom prst="flowChartProcess">
              <a:avLst/>
            </a:prstGeom>
            <a:solidFill>
              <a:srgbClr val="CCFFCC"/>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dirty="0">
                  <a:latin typeface="Times New Roman" panose="02020603050405020304" pitchFamily="18" charset="0"/>
                  <a:cs typeface="Times New Roman" panose="02020603050405020304" pitchFamily="18" charset="0"/>
                </a:rPr>
                <a:t>INCIDENT OCCURS</a:t>
              </a:r>
            </a:p>
            <a:p>
              <a:pPr algn="ctr" eaLnBrk="1" hangingPunct="1">
                <a:spcBef>
                  <a:spcPct val="0"/>
                </a:spcBef>
                <a:buFontTx/>
                <a:buNone/>
              </a:pPr>
              <a:r>
                <a:rPr lang="en-US" altLang="en-US" sz="800" dirty="0">
                  <a:latin typeface="Times New Roman" panose="02020603050405020304" pitchFamily="18" charset="0"/>
                  <a:cs typeface="Times New Roman" panose="02020603050405020304" pitchFamily="18" charset="0"/>
                </a:rPr>
                <a:t>INDIVIDUAL HAS </a:t>
              </a:r>
              <a:r>
                <a:rPr lang="en-US" altLang="en-US" sz="800" b="1" dirty="0">
                  <a:latin typeface="Times New Roman" panose="02020603050405020304" pitchFamily="18" charset="0"/>
                  <a:cs typeface="Times New Roman" panose="02020603050405020304" pitchFamily="18" charset="0"/>
                </a:rPr>
                <a:t>45 DAYS</a:t>
              </a:r>
              <a:r>
                <a:rPr lang="en-US" altLang="en-US" sz="800" dirty="0">
                  <a:latin typeface="Times New Roman" panose="02020603050405020304" pitchFamily="18" charset="0"/>
                  <a:cs typeface="Times New Roman" panose="02020603050405020304" pitchFamily="18" charset="0"/>
                </a:rPr>
                <a:t> </a:t>
              </a:r>
              <a:r>
                <a:rPr lang="en-US" altLang="en-US" sz="800" dirty="0" smtClean="0">
                  <a:latin typeface="Times New Roman" panose="02020603050405020304" pitchFamily="18" charset="0"/>
                  <a:cs typeface="Times New Roman" panose="02020603050405020304" pitchFamily="18" charset="0"/>
                </a:rPr>
                <a:t>FROM THE DATE DISCRIMINATION OCCURRED OR WHEN S/HE BECAME AWARE OF THE DISCRIMINATORY ACTION, TO </a:t>
              </a:r>
              <a:r>
                <a:rPr lang="en-US" altLang="en-US" sz="800" dirty="0">
                  <a:latin typeface="Times New Roman" panose="02020603050405020304" pitchFamily="18" charset="0"/>
                  <a:cs typeface="Times New Roman" panose="02020603050405020304" pitchFamily="18" charset="0"/>
                </a:rPr>
                <a:t>CONTACT EEO OFFICE</a:t>
              </a:r>
            </a:p>
          </p:txBody>
        </p:sp>
        <p:sp>
          <p:nvSpPr>
            <p:cNvPr id="7176" name="AutoShape 20"/>
            <p:cNvSpPr>
              <a:spLocks noChangeArrowheads="1"/>
            </p:cNvSpPr>
            <p:nvPr/>
          </p:nvSpPr>
          <p:spPr bwMode="auto">
            <a:xfrm>
              <a:off x="512" y="617"/>
              <a:ext cx="1400" cy="139"/>
            </a:xfrm>
            <a:prstGeom prst="flowChartProcess">
              <a:avLst/>
            </a:prstGeom>
            <a:solidFill>
              <a:srgbClr val="C0C0C0"/>
            </a:solidFill>
            <a:ln w="9525">
              <a:solidFill>
                <a:schemeClr val="tx1"/>
              </a:solidFill>
              <a:prstDash val="dash"/>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900" b="1" dirty="0">
                  <a:latin typeface="Times New Roman" panose="02020603050405020304" pitchFamily="18" charset="0"/>
                  <a:cs typeface="Times New Roman" panose="02020603050405020304" pitchFamily="18" charset="0"/>
                </a:rPr>
                <a:t>PRE-COMPLAINT STAGE</a:t>
              </a:r>
            </a:p>
          </p:txBody>
        </p:sp>
        <p:sp>
          <p:nvSpPr>
            <p:cNvPr id="7177" name="AutoShape 21"/>
            <p:cNvSpPr>
              <a:spLocks noChangeArrowheads="1"/>
            </p:cNvSpPr>
            <p:nvPr/>
          </p:nvSpPr>
          <p:spPr bwMode="auto">
            <a:xfrm>
              <a:off x="472" y="2235"/>
              <a:ext cx="1400" cy="138"/>
            </a:xfrm>
            <a:prstGeom prst="flowChartProcess">
              <a:avLst/>
            </a:prstGeom>
            <a:solidFill>
              <a:srgbClr val="C0C0C0"/>
            </a:solidFill>
            <a:ln w="9525">
              <a:solidFill>
                <a:schemeClr val="tx1"/>
              </a:solidFill>
              <a:prstDash val="dash"/>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900" b="1">
                  <a:latin typeface="Times New Roman" panose="02020603050405020304" pitchFamily="18" charset="0"/>
                  <a:cs typeface="Times New Roman" panose="02020603050405020304" pitchFamily="18" charset="0"/>
                </a:rPr>
                <a:t>FORMAL COMPLAINT STAGE</a:t>
              </a:r>
            </a:p>
          </p:txBody>
        </p:sp>
        <p:sp>
          <p:nvSpPr>
            <p:cNvPr id="7178" name="AutoShape 23"/>
            <p:cNvSpPr>
              <a:spLocks noChangeArrowheads="1"/>
            </p:cNvSpPr>
            <p:nvPr/>
          </p:nvSpPr>
          <p:spPr bwMode="auto">
            <a:xfrm>
              <a:off x="523" y="1175"/>
              <a:ext cx="920" cy="647"/>
            </a:xfrm>
            <a:prstGeom prst="flowChartProcess">
              <a:avLst/>
            </a:prstGeom>
            <a:solidFill>
              <a:srgbClr val="CCFFCC"/>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EEO COUNSELOR CONDUCTS INQUIRY AND ATTEMPTS RESOLUTION WITHIN </a:t>
              </a:r>
              <a:r>
                <a:rPr lang="en-US" altLang="en-US" sz="800" b="1">
                  <a:latin typeface="Times New Roman" panose="02020603050405020304" pitchFamily="18" charset="0"/>
                  <a:cs typeface="Times New Roman" panose="02020603050405020304" pitchFamily="18" charset="0"/>
                </a:rPr>
                <a:t>30 DAYS</a:t>
              </a:r>
              <a:r>
                <a:rPr lang="en-US" altLang="en-US" sz="800">
                  <a:latin typeface="Times New Roman" panose="02020603050405020304" pitchFamily="18" charset="0"/>
                  <a:cs typeface="Times New Roman" panose="02020603050405020304" pitchFamily="18" charset="0"/>
                </a:rPr>
                <a:t>, WHICH CAN BE EXTENDED UP TO </a:t>
              </a:r>
              <a:r>
                <a:rPr lang="en-US" altLang="en-US" sz="800" b="1">
                  <a:latin typeface="Times New Roman" panose="02020603050405020304" pitchFamily="18" charset="0"/>
                  <a:cs typeface="Times New Roman" panose="02020603050405020304" pitchFamily="18" charset="0"/>
                </a:rPr>
                <a:t>90 DAYS</a:t>
              </a:r>
              <a:r>
                <a:rPr lang="en-US" altLang="en-US" sz="800">
                  <a:latin typeface="Times New Roman" panose="02020603050405020304" pitchFamily="18" charset="0"/>
                  <a:cs typeface="Times New Roman" panose="02020603050405020304" pitchFamily="18" charset="0"/>
                </a:rPr>
                <a:t> </a:t>
              </a:r>
            </a:p>
          </p:txBody>
        </p:sp>
        <p:sp>
          <p:nvSpPr>
            <p:cNvPr id="7179" name="AutoShape 25"/>
            <p:cNvSpPr>
              <a:spLocks noChangeArrowheads="1"/>
            </p:cNvSpPr>
            <p:nvPr/>
          </p:nvSpPr>
          <p:spPr bwMode="auto">
            <a:xfrm>
              <a:off x="2496" y="1272"/>
              <a:ext cx="840" cy="463"/>
            </a:xfrm>
            <a:prstGeom prst="flowChartProcess">
              <a:avLst/>
            </a:prstGeom>
            <a:solidFill>
              <a:srgbClr val="CCFFCC"/>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ADR EXTENDS PRE-COMPLAINT PROCESS UP TO </a:t>
              </a:r>
              <a:r>
                <a:rPr lang="en-US" altLang="en-US" sz="800" b="1">
                  <a:latin typeface="Times New Roman" panose="02020603050405020304" pitchFamily="18" charset="0"/>
                  <a:cs typeface="Times New Roman" panose="02020603050405020304" pitchFamily="18" charset="0"/>
                </a:rPr>
                <a:t>90 DAYS </a:t>
              </a:r>
              <a:r>
                <a:rPr lang="en-US" altLang="en-US" sz="800">
                  <a:latin typeface="Times New Roman" panose="02020603050405020304" pitchFamily="18" charset="0"/>
                  <a:cs typeface="Times New Roman" panose="02020603050405020304" pitchFamily="18" charset="0"/>
                </a:rPr>
                <a:t>TO ATTEMPT RESOLUTION </a:t>
              </a:r>
            </a:p>
          </p:txBody>
        </p:sp>
        <p:sp>
          <p:nvSpPr>
            <p:cNvPr id="7180" name="AutoShape 26"/>
            <p:cNvSpPr>
              <a:spLocks noChangeArrowheads="1"/>
            </p:cNvSpPr>
            <p:nvPr/>
          </p:nvSpPr>
          <p:spPr bwMode="auto">
            <a:xfrm>
              <a:off x="587" y="1874"/>
              <a:ext cx="2800" cy="278"/>
            </a:xfrm>
            <a:prstGeom prst="flowChartProcess">
              <a:avLst/>
            </a:prstGeom>
            <a:solidFill>
              <a:srgbClr val="CCFFCC"/>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IF NOT RESOLVED, NOTICE OF RIGHT TO FILE IS ISSUED AND INDIVIDUAL HAS </a:t>
              </a:r>
              <a:r>
                <a:rPr lang="en-US" altLang="en-US" sz="800" b="1">
                  <a:latin typeface="Times New Roman" panose="02020603050405020304" pitchFamily="18" charset="0"/>
                  <a:cs typeface="Times New Roman" panose="02020603050405020304" pitchFamily="18" charset="0"/>
                </a:rPr>
                <a:t>15 DAYS</a:t>
              </a:r>
              <a:r>
                <a:rPr lang="en-US" altLang="en-US" sz="800">
                  <a:latin typeface="Times New Roman" panose="02020603050405020304" pitchFamily="18" charset="0"/>
                  <a:cs typeface="Times New Roman" panose="02020603050405020304" pitchFamily="18" charset="0"/>
                </a:rPr>
                <a:t> TO FILE A FORMAL COMPLAINT</a:t>
              </a:r>
            </a:p>
          </p:txBody>
        </p:sp>
        <p:sp>
          <p:nvSpPr>
            <p:cNvPr id="7182" name="AutoShape 29"/>
            <p:cNvSpPr>
              <a:spLocks noChangeArrowheads="1"/>
            </p:cNvSpPr>
            <p:nvPr/>
          </p:nvSpPr>
          <p:spPr bwMode="auto">
            <a:xfrm>
              <a:off x="1525" y="2465"/>
              <a:ext cx="1096" cy="553"/>
            </a:xfrm>
            <a:prstGeom prst="flowChartDecision">
              <a:avLst/>
            </a:prstGeom>
            <a:solidFill>
              <a:srgbClr val="FFFF99"/>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dirty="0">
                  <a:latin typeface="Times New Roman" panose="02020603050405020304" pitchFamily="18" charset="0"/>
                  <a:cs typeface="Times New Roman" panose="02020603050405020304" pitchFamily="18" charset="0"/>
                </a:rPr>
                <a:t>FORMAL COMPLAINT FILED</a:t>
              </a:r>
            </a:p>
          </p:txBody>
        </p:sp>
        <p:sp>
          <p:nvSpPr>
            <p:cNvPr id="7183" name="AutoShape 30"/>
            <p:cNvSpPr>
              <a:spLocks noChangeArrowheads="1"/>
            </p:cNvSpPr>
            <p:nvPr/>
          </p:nvSpPr>
          <p:spPr bwMode="auto">
            <a:xfrm>
              <a:off x="532" y="2471"/>
              <a:ext cx="800" cy="553"/>
            </a:xfrm>
            <a:prstGeom prst="flowChartProcess">
              <a:avLst/>
            </a:prstGeom>
            <a:solidFill>
              <a:srgbClr val="FFFF99"/>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ACCEPTED CLAIMS INVESTIGATED WITHIN </a:t>
              </a:r>
              <a:r>
                <a:rPr lang="en-US" altLang="en-US" sz="800" b="1">
                  <a:latin typeface="Times New Roman" panose="02020603050405020304" pitchFamily="18" charset="0"/>
                  <a:cs typeface="Times New Roman" panose="02020603050405020304" pitchFamily="18" charset="0"/>
                </a:rPr>
                <a:t>180 DAYS</a:t>
              </a:r>
              <a:r>
                <a:rPr lang="en-US" altLang="en-US" sz="800">
                  <a:latin typeface="Times New Roman" panose="02020603050405020304" pitchFamily="18" charset="0"/>
                  <a:cs typeface="Times New Roman" panose="02020603050405020304" pitchFamily="18" charset="0"/>
                </a:rPr>
                <a:t>. </a:t>
              </a:r>
            </a:p>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REPORT OF INVESTIGATION (ROI) ISSUED</a:t>
              </a:r>
              <a:r>
                <a:rPr lang="en-US" altLang="en-US" sz="800" b="1">
                  <a:latin typeface="Times New Roman" panose="02020603050405020304" pitchFamily="18" charset="0"/>
                  <a:cs typeface="Times New Roman" panose="02020603050405020304" pitchFamily="18" charset="0"/>
                </a:rPr>
                <a:t> </a:t>
              </a:r>
              <a:endParaRPr lang="en-US" altLang="en-US" sz="800">
                <a:latin typeface="Times New Roman" panose="02020603050405020304" pitchFamily="18" charset="0"/>
                <a:cs typeface="Times New Roman" panose="02020603050405020304" pitchFamily="18" charset="0"/>
              </a:endParaRPr>
            </a:p>
          </p:txBody>
        </p:sp>
        <p:sp>
          <p:nvSpPr>
            <p:cNvPr id="7184" name="AutoShape 31"/>
            <p:cNvSpPr>
              <a:spLocks noChangeArrowheads="1"/>
            </p:cNvSpPr>
            <p:nvPr/>
          </p:nvSpPr>
          <p:spPr bwMode="auto">
            <a:xfrm>
              <a:off x="2746" y="2482"/>
              <a:ext cx="1480" cy="516"/>
            </a:xfrm>
            <a:prstGeom prst="flowChartProcess">
              <a:avLst/>
            </a:prstGeom>
            <a:solidFill>
              <a:srgbClr val="FFFF99"/>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dirty="0">
                  <a:latin typeface="Times New Roman" panose="02020603050405020304" pitchFamily="18" charset="0"/>
                  <a:cs typeface="Times New Roman" panose="02020603050405020304" pitchFamily="18" charset="0"/>
                </a:rPr>
                <a:t>INDIVIDUAL CAN REQUEST A HEARING WITH EEOC OR FILE CIVIL ACTION </a:t>
              </a:r>
              <a:r>
                <a:rPr lang="en-US" altLang="en-US" sz="800" b="1" dirty="0">
                  <a:latin typeface="Times New Roman" panose="02020603050405020304" pitchFamily="18" charset="0"/>
                  <a:cs typeface="Times New Roman" panose="02020603050405020304" pitchFamily="18" charset="0"/>
                </a:rPr>
                <a:t>180 DAYS </a:t>
              </a:r>
              <a:r>
                <a:rPr lang="en-US" altLang="en-US" sz="800" dirty="0">
                  <a:latin typeface="Times New Roman" panose="02020603050405020304" pitchFamily="18" charset="0"/>
                  <a:cs typeface="Times New Roman" panose="02020603050405020304" pitchFamily="18" charset="0"/>
                </a:rPr>
                <a:t> AFTER FILING IF FINAL ACTION HAS NOT BEEN TAKEN</a:t>
              </a:r>
            </a:p>
          </p:txBody>
        </p:sp>
        <p:cxnSp>
          <p:nvCxnSpPr>
            <p:cNvPr id="7185" name="AutoShape 36"/>
            <p:cNvCxnSpPr>
              <a:cxnSpLocks noChangeShapeType="1"/>
              <a:stCxn id="7178" idx="1"/>
              <a:endCxn id="7180" idx="1"/>
            </p:cNvCxnSpPr>
            <p:nvPr/>
          </p:nvCxnSpPr>
          <p:spPr bwMode="auto">
            <a:xfrm rot="10800000" flipH="1" flipV="1">
              <a:off x="523" y="1498"/>
              <a:ext cx="64" cy="515"/>
            </a:xfrm>
            <a:prstGeom prst="bentConnector3">
              <a:avLst>
                <a:gd name="adj1" fmla="val -13676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186" name="AutoShape 37"/>
            <p:cNvCxnSpPr>
              <a:cxnSpLocks noChangeShapeType="1"/>
              <a:stCxn id="7179" idx="3"/>
              <a:endCxn id="7180" idx="3"/>
            </p:cNvCxnSpPr>
            <p:nvPr/>
          </p:nvCxnSpPr>
          <p:spPr bwMode="auto">
            <a:xfrm>
              <a:off x="3336" y="1504"/>
              <a:ext cx="51" cy="509"/>
            </a:xfrm>
            <a:prstGeom prst="bentConnector3">
              <a:avLst>
                <a:gd name="adj1" fmla="val 27162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187" name="AutoShape 39"/>
            <p:cNvCxnSpPr>
              <a:cxnSpLocks noChangeShapeType="1"/>
              <a:stCxn id="7182" idx="1"/>
              <a:endCxn id="7183" idx="3"/>
            </p:cNvCxnSpPr>
            <p:nvPr/>
          </p:nvCxnSpPr>
          <p:spPr bwMode="auto">
            <a:xfrm flipH="1">
              <a:off x="1332" y="2742"/>
              <a:ext cx="193" cy="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8" name="AutoShape 40"/>
            <p:cNvCxnSpPr>
              <a:cxnSpLocks noChangeShapeType="1"/>
              <a:stCxn id="7182" idx="3"/>
              <a:endCxn id="7184" idx="1"/>
            </p:cNvCxnSpPr>
            <p:nvPr/>
          </p:nvCxnSpPr>
          <p:spPr bwMode="auto">
            <a:xfrm flipV="1">
              <a:off x="2621" y="2740"/>
              <a:ext cx="125" cy="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89" name="AutoShape 42"/>
            <p:cNvSpPr>
              <a:spLocks noChangeArrowheads="1"/>
            </p:cNvSpPr>
            <p:nvPr/>
          </p:nvSpPr>
          <p:spPr bwMode="auto">
            <a:xfrm>
              <a:off x="432" y="3944"/>
              <a:ext cx="1360" cy="324"/>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EEOC ADMINISTRATIVE JUDGE (AJ) CONDUCTS HEARING &amp; ISSUES DECISION WITHIN </a:t>
              </a:r>
              <a:r>
                <a:rPr lang="en-US" altLang="en-US" sz="800" b="1">
                  <a:latin typeface="Times New Roman" panose="02020603050405020304" pitchFamily="18" charset="0"/>
                  <a:cs typeface="Times New Roman" panose="02020603050405020304" pitchFamily="18" charset="0"/>
                </a:rPr>
                <a:t>180 DAYS</a:t>
              </a:r>
              <a:endParaRPr lang="en-US" altLang="en-US" sz="800">
                <a:latin typeface="Times New Roman" panose="02020603050405020304" pitchFamily="18" charset="0"/>
                <a:cs typeface="Times New Roman" panose="02020603050405020304" pitchFamily="18" charset="0"/>
              </a:endParaRPr>
            </a:p>
          </p:txBody>
        </p:sp>
        <p:sp>
          <p:nvSpPr>
            <p:cNvPr id="7190" name="AutoShape 44"/>
            <p:cNvSpPr>
              <a:spLocks noChangeArrowheads="1"/>
            </p:cNvSpPr>
            <p:nvPr/>
          </p:nvSpPr>
          <p:spPr bwMode="auto">
            <a:xfrm>
              <a:off x="2920" y="3960"/>
              <a:ext cx="920" cy="400"/>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dirty="0">
                  <a:latin typeface="Times New Roman" panose="02020603050405020304" pitchFamily="18" charset="0"/>
                  <a:cs typeface="Times New Roman" panose="02020603050405020304" pitchFamily="18" charset="0"/>
                </a:rPr>
                <a:t>IF NO HEARING, SECNAV ISSUES FINAL AGENCY DECISION WITHIN </a:t>
              </a:r>
            </a:p>
            <a:p>
              <a:pPr algn="ctr" eaLnBrk="1" hangingPunct="1">
                <a:spcBef>
                  <a:spcPct val="0"/>
                </a:spcBef>
                <a:buFontTx/>
                <a:buNone/>
              </a:pPr>
              <a:r>
                <a:rPr lang="en-US" altLang="en-US" sz="800" b="1" dirty="0">
                  <a:latin typeface="Times New Roman" panose="02020603050405020304" pitchFamily="18" charset="0"/>
                  <a:cs typeface="Times New Roman" panose="02020603050405020304" pitchFamily="18" charset="0"/>
                </a:rPr>
                <a:t>60 DAYS</a:t>
              </a:r>
              <a:endParaRPr lang="en-US" altLang="en-US" sz="800" dirty="0">
                <a:latin typeface="Times New Roman" panose="02020603050405020304" pitchFamily="18" charset="0"/>
                <a:cs typeface="Times New Roman" panose="02020603050405020304" pitchFamily="18" charset="0"/>
              </a:endParaRPr>
            </a:p>
          </p:txBody>
        </p:sp>
        <p:cxnSp>
          <p:nvCxnSpPr>
            <p:cNvPr id="7191" name="AutoShape 52"/>
            <p:cNvCxnSpPr>
              <a:cxnSpLocks noChangeShapeType="1"/>
              <a:stCxn id="7180" idx="2"/>
              <a:endCxn id="7182" idx="0"/>
            </p:cNvCxnSpPr>
            <p:nvPr/>
          </p:nvCxnSpPr>
          <p:spPr bwMode="auto">
            <a:xfrm rot="16200000" flipH="1">
              <a:off x="1874" y="2265"/>
              <a:ext cx="313" cy="86"/>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7192" name="AutoShape 53"/>
            <p:cNvSpPr>
              <a:spLocks noChangeArrowheads="1"/>
            </p:cNvSpPr>
            <p:nvPr/>
          </p:nvSpPr>
          <p:spPr bwMode="auto">
            <a:xfrm>
              <a:off x="1944" y="4314"/>
              <a:ext cx="840" cy="370"/>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AGENCY APPEALS AJ’S DECISION TO EEOC WITHIN </a:t>
              </a:r>
              <a:r>
                <a:rPr lang="en-US" altLang="en-US" sz="800" b="1">
                  <a:latin typeface="Times New Roman" panose="02020603050405020304" pitchFamily="18" charset="0"/>
                  <a:cs typeface="Times New Roman" panose="02020603050405020304" pitchFamily="18" charset="0"/>
                </a:rPr>
                <a:t> 40 DAYS </a:t>
              </a:r>
              <a:endParaRPr lang="en-US" altLang="en-US" sz="800">
                <a:latin typeface="Times New Roman" panose="02020603050405020304" pitchFamily="18" charset="0"/>
                <a:cs typeface="Times New Roman" panose="02020603050405020304" pitchFamily="18" charset="0"/>
              </a:endParaRPr>
            </a:p>
          </p:txBody>
        </p:sp>
        <p:sp>
          <p:nvSpPr>
            <p:cNvPr id="7193" name="AutoShape 54"/>
            <p:cNvSpPr>
              <a:spLocks noChangeArrowheads="1"/>
            </p:cNvSpPr>
            <p:nvPr/>
          </p:nvSpPr>
          <p:spPr bwMode="auto">
            <a:xfrm>
              <a:off x="432" y="4730"/>
              <a:ext cx="1360" cy="138"/>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AGENCY IMPLEMENTS AJ’S DECISION</a:t>
              </a:r>
            </a:p>
          </p:txBody>
        </p:sp>
        <p:sp>
          <p:nvSpPr>
            <p:cNvPr id="7194" name="AutoShape 55"/>
            <p:cNvSpPr>
              <a:spLocks noChangeArrowheads="1"/>
            </p:cNvSpPr>
            <p:nvPr/>
          </p:nvSpPr>
          <p:spPr bwMode="auto">
            <a:xfrm>
              <a:off x="2920" y="4519"/>
              <a:ext cx="920" cy="593"/>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INDIVIDUAL MAY APPEAL AGENCY FINAL DECISION TO EEOC WITHIN </a:t>
              </a:r>
              <a:r>
                <a:rPr lang="en-US" altLang="en-US" sz="800" b="1">
                  <a:latin typeface="Times New Roman" panose="02020603050405020304" pitchFamily="18" charset="0"/>
                  <a:cs typeface="Times New Roman" panose="02020603050405020304" pitchFamily="18" charset="0"/>
                </a:rPr>
                <a:t> 30 DAYS </a:t>
              </a:r>
              <a:r>
                <a:rPr lang="en-US" altLang="en-US" sz="800">
                  <a:latin typeface="Times New Roman" panose="02020603050405020304" pitchFamily="18" charset="0"/>
                  <a:cs typeface="Times New Roman" panose="02020603050405020304" pitchFamily="18" charset="0"/>
                </a:rPr>
                <a:t> </a:t>
              </a:r>
              <a:r>
                <a:rPr lang="en-US" altLang="en-US" sz="800" b="1" u="sng">
                  <a:latin typeface="Times New Roman" panose="02020603050405020304" pitchFamily="18" charset="0"/>
                  <a:cs typeface="Times New Roman" panose="02020603050405020304" pitchFamily="18" charset="0"/>
                </a:rPr>
                <a:t>OR</a:t>
              </a:r>
              <a:r>
                <a:rPr lang="en-US" altLang="en-US" sz="800">
                  <a:latin typeface="Times New Roman" panose="02020603050405020304" pitchFamily="18" charset="0"/>
                  <a:cs typeface="Times New Roman" panose="02020603050405020304" pitchFamily="18" charset="0"/>
                </a:rPr>
                <a:t> FILE CIVIL ACTION WITHIN </a:t>
              </a:r>
              <a:r>
                <a:rPr lang="en-US" altLang="en-US" sz="800" b="1">
                  <a:latin typeface="Times New Roman" panose="02020603050405020304" pitchFamily="18" charset="0"/>
                  <a:cs typeface="Times New Roman" panose="02020603050405020304" pitchFamily="18" charset="0"/>
                </a:rPr>
                <a:t>90 DAYS</a:t>
              </a:r>
              <a:endParaRPr lang="en-US" altLang="en-US" sz="800">
                <a:latin typeface="Times New Roman" panose="02020603050405020304" pitchFamily="18" charset="0"/>
                <a:cs typeface="Times New Roman" panose="02020603050405020304" pitchFamily="18" charset="0"/>
              </a:endParaRPr>
            </a:p>
          </p:txBody>
        </p:sp>
        <p:sp>
          <p:nvSpPr>
            <p:cNvPr id="7195" name="AutoShape 56"/>
            <p:cNvSpPr>
              <a:spLocks noChangeArrowheads="1"/>
            </p:cNvSpPr>
            <p:nvPr/>
          </p:nvSpPr>
          <p:spPr bwMode="auto">
            <a:xfrm>
              <a:off x="432" y="4360"/>
              <a:ext cx="1360" cy="278"/>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SECNAV ISSUES FINAL ORDER AND AGENCY IMPLEMENTS WITHIN </a:t>
              </a:r>
              <a:r>
                <a:rPr lang="en-US" altLang="en-US" sz="800" b="1">
                  <a:latin typeface="Times New Roman" panose="02020603050405020304" pitchFamily="18" charset="0"/>
                  <a:cs typeface="Times New Roman" panose="02020603050405020304" pitchFamily="18" charset="0"/>
                </a:rPr>
                <a:t> 40 DAYS</a:t>
              </a:r>
              <a:r>
                <a:rPr lang="en-US" altLang="en-US" sz="800">
                  <a:latin typeface="Times New Roman" panose="02020603050405020304" pitchFamily="18" charset="0"/>
                  <a:cs typeface="Times New Roman" panose="02020603050405020304" pitchFamily="18" charset="0"/>
                </a:rPr>
                <a:t> OR APPEALS AJ’S DECISION TO EEOC</a:t>
              </a:r>
            </a:p>
          </p:txBody>
        </p:sp>
        <p:sp>
          <p:nvSpPr>
            <p:cNvPr id="7196" name="AutoShape 57"/>
            <p:cNvSpPr>
              <a:spLocks noChangeArrowheads="1"/>
            </p:cNvSpPr>
            <p:nvPr/>
          </p:nvSpPr>
          <p:spPr bwMode="auto">
            <a:xfrm>
              <a:off x="512" y="5034"/>
              <a:ext cx="1160" cy="462"/>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INDIVIDUAL MAY APPEAL DECISION &amp; AGENCY FINAL ORDER WITHIN </a:t>
              </a:r>
              <a:r>
                <a:rPr lang="en-US" altLang="en-US" sz="800" b="1">
                  <a:latin typeface="Times New Roman" panose="02020603050405020304" pitchFamily="18" charset="0"/>
                  <a:cs typeface="Times New Roman" panose="02020603050405020304" pitchFamily="18" charset="0"/>
                </a:rPr>
                <a:t> 30 DAYS</a:t>
              </a:r>
              <a:r>
                <a:rPr lang="en-US" altLang="en-US" sz="800">
                  <a:latin typeface="Times New Roman" panose="02020603050405020304" pitchFamily="18" charset="0"/>
                  <a:cs typeface="Times New Roman" panose="02020603050405020304" pitchFamily="18" charset="0"/>
                </a:rPr>
                <a:t> </a:t>
              </a:r>
              <a:r>
                <a:rPr lang="en-US" altLang="en-US" sz="800" b="1" u="sng">
                  <a:latin typeface="Times New Roman" panose="02020603050405020304" pitchFamily="18" charset="0"/>
                  <a:cs typeface="Times New Roman" panose="02020603050405020304" pitchFamily="18" charset="0"/>
                </a:rPr>
                <a:t>OR</a:t>
              </a:r>
              <a:r>
                <a:rPr lang="en-US" altLang="en-US" sz="800">
                  <a:latin typeface="Times New Roman" panose="02020603050405020304" pitchFamily="18" charset="0"/>
                  <a:cs typeface="Times New Roman" panose="02020603050405020304" pitchFamily="18" charset="0"/>
                </a:rPr>
                <a:t> FILE CIVIL ACTION WITHIN </a:t>
              </a:r>
              <a:r>
                <a:rPr lang="en-US" altLang="en-US" sz="800" b="1">
                  <a:latin typeface="Times New Roman" panose="02020603050405020304" pitchFamily="18" charset="0"/>
                  <a:cs typeface="Times New Roman" panose="02020603050405020304" pitchFamily="18" charset="0"/>
                </a:rPr>
                <a:t> 90 DAYS</a:t>
              </a:r>
              <a:r>
                <a:rPr lang="en-US" altLang="en-US" sz="800">
                  <a:latin typeface="Times New Roman" panose="02020603050405020304" pitchFamily="18" charset="0"/>
                  <a:cs typeface="Times New Roman" panose="02020603050405020304" pitchFamily="18" charset="0"/>
                </a:rPr>
                <a:t> </a:t>
              </a:r>
            </a:p>
          </p:txBody>
        </p:sp>
        <p:sp>
          <p:nvSpPr>
            <p:cNvPr id="7197" name="AutoShape 58"/>
            <p:cNvSpPr>
              <a:spLocks noChangeArrowheads="1"/>
            </p:cNvSpPr>
            <p:nvPr/>
          </p:nvSpPr>
          <p:spPr bwMode="auto">
            <a:xfrm>
              <a:off x="1944" y="5034"/>
              <a:ext cx="840" cy="462"/>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EEOC OFFICE OF FEDERAL OPERATIONS ISSUES DECISION ON APPEALED ISSUES</a:t>
              </a:r>
            </a:p>
          </p:txBody>
        </p:sp>
        <p:sp>
          <p:nvSpPr>
            <p:cNvPr id="7198" name="AutoShape 59"/>
            <p:cNvSpPr>
              <a:spLocks noChangeArrowheads="1"/>
            </p:cNvSpPr>
            <p:nvPr/>
          </p:nvSpPr>
          <p:spPr bwMode="auto">
            <a:xfrm>
              <a:off x="1376" y="3341"/>
              <a:ext cx="1911" cy="415"/>
            </a:xfrm>
            <a:prstGeom prst="flowChartProcess">
              <a:avLst/>
            </a:prstGeom>
            <a:solidFill>
              <a:srgbClr val="FFFF99"/>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WITHIN </a:t>
              </a:r>
              <a:r>
                <a:rPr lang="en-US" altLang="en-US" sz="800" b="1">
                  <a:latin typeface="Times New Roman" panose="02020603050405020304" pitchFamily="18" charset="0"/>
                  <a:cs typeface="Times New Roman" panose="02020603050405020304" pitchFamily="18" charset="0"/>
                </a:rPr>
                <a:t>30 DAYS </a:t>
              </a:r>
              <a:r>
                <a:rPr lang="en-US" altLang="en-US" sz="800">
                  <a:latin typeface="Times New Roman" panose="02020603050405020304" pitchFamily="18" charset="0"/>
                  <a:cs typeface="Times New Roman" panose="02020603050405020304" pitchFamily="18" charset="0"/>
                </a:rPr>
                <a:t> FROM RECEIPT OF ROI INDIVIDUAL MAY REQUEST AN EEOC HEARING &amp; DECISION </a:t>
              </a:r>
              <a:r>
                <a:rPr lang="en-US" altLang="en-US" sz="800" b="1" u="sng">
                  <a:latin typeface="Times New Roman" panose="02020603050405020304" pitchFamily="18" charset="0"/>
                  <a:cs typeface="Times New Roman" panose="02020603050405020304" pitchFamily="18" charset="0"/>
                </a:rPr>
                <a:t>OR</a:t>
              </a:r>
              <a:endParaRPr lang="en-US" altLang="en-US" sz="80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 FINAL SECRETARY OF THE NAVY (SECNAV) DECISION</a:t>
              </a:r>
            </a:p>
          </p:txBody>
        </p:sp>
        <p:cxnSp>
          <p:nvCxnSpPr>
            <p:cNvPr id="7199" name="AutoShape 63"/>
            <p:cNvCxnSpPr>
              <a:cxnSpLocks noChangeShapeType="1"/>
              <a:stCxn id="7183" idx="2"/>
              <a:endCxn id="7198" idx="1"/>
            </p:cNvCxnSpPr>
            <p:nvPr/>
          </p:nvCxnSpPr>
          <p:spPr bwMode="auto">
            <a:xfrm rot="16200000" flipH="1">
              <a:off x="892" y="3064"/>
              <a:ext cx="525" cy="444"/>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200" name="AutoShape 64"/>
            <p:cNvCxnSpPr>
              <a:cxnSpLocks noChangeShapeType="1"/>
            </p:cNvCxnSpPr>
            <p:nvPr/>
          </p:nvCxnSpPr>
          <p:spPr bwMode="auto">
            <a:xfrm rot="5400000">
              <a:off x="1629" y="3251"/>
              <a:ext cx="185" cy="1220"/>
            </a:xfrm>
            <a:prstGeom prst="bentConnector3">
              <a:avLst>
                <a:gd name="adj1" fmla="val 4973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201" name="AutoShape 65"/>
            <p:cNvCxnSpPr>
              <a:cxnSpLocks noChangeShapeType="1"/>
              <a:stCxn id="7198" idx="2"/>
              <a:endCxn id="7190" idx="0"/>
            </p:cNvCxnSpPr>
            <p:nvPr/>
          </p:nvCxnSpPr>
          <p:spPr bwMode="auto">
            <a:xfrm rot="16200000" flipH="1">
              <a:off x="2754" y="3334"/>
              <a:ext cx="204" cy="1048"/>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7202" name="AutoShape 67"/>
            <p:cNvSpPr>
              <a:spLocks noChangeArrowheads="1"/>
            </p:cNvSpPr>
            <p:nvPr/>
          </p:nvSpPr>
          <p:spPr bwMode="auto">
            <a:xfrm>
              <a:off x="1530" y="1275"/>
              <a:ext cx="880" cy="463"/>
            </a:xfrm>
            <a:prstGeom prst="flowChartProcess">
              <a:avLst/>
            </a:prstGeom>
            <a:solidFill>
              <a:srgbClr val="CCFFCC"/>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INDIVIDUAL ELECTS </a:t>
              </a:r>
            </a:p>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TRADITIONAL COUNSELING </a:t>
              </a:r>
              <a:r>
                <a:rPr lang="en-US" altLang="en-US" sz="800" b="1" u="sng">
                  <a:latin typeface="Times New Roman" panose="02020603050405020304" pitchFamily="18" charset="0"/>
                  <a:cs typeface="Times New Roman" panose="02020603050405020304" pitchFamily="18" charset="0"/>
                </a:rPr>
                <a:t>OR</a:t>
              </a:r>
              <a:r>
                <a:rPr lang="en-US" altLang="en-US" sz="800">
                  <a:latin typeface="Times New Roman" panose="02020603050405020304" pitchFamily="18" charset="0"/>
                  <a:cs typeface="Times New Roman" panose="02020603050405020304" pitchFamily="18" charset="0"/>
                </a:rPr>
                <a:t> </a:t>
              </a:r>
            </a:p>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ALTERNATIVE </a:t>
              </a:r>
            </a:p>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DISPUTE RESOLUTION</a:t>
              </a:r>
            </a:p>
          </p:txBody>
        </p:sp>
        <p:cxnSp>
          <p:nvCxnSpPr>
            <p:cNvPr id="7203" name="AutoShape 68"/>
            <p:cNvCxnSpPr>
              <a:cxnSpLocks noChangeShapeType="1"/>
              <a:stCxn id="7202" idx="3"/>
              <a:endCxn id="7179" idx="1"/>
            </p:cNvCxnSpPr>
            <p:nvPr/>
          </p:nvCxnSpPr>
          <p:spPr bwMode="auto">
            <a:xfrm flipV="1">
              <a:off x="2410" y="1504"/>
              <a:ext cx="86" cy="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4" name="AutoShape 69"/>
            <p:cNvCxnSpPr>
              <a:cxnSpLocks noChangeShapeType="1"/>
              <a:stCxn id="7202" idx="1"/>
              <a:endCxn id="7178" idx="3"/>
            </p:cNvCxnSpPr>
            <p:nvPr/>
          </p:nvCxnSpPr>
          <p:spPr bwMode="auto">
            <a:xfrm flipH="1" flipV="1">
              <a:off x="1443" y="1499"/>
              <a:ext cx="87" cy="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5" name="AutoShape 70"/>
            <p:cNvCxnSpPr>
              <a:cxnSpLocks noChangeShapeType="1"/>
              <a:stCxn id="7175" idx="2"/>
              <a:endCxn id="7202" idx="0"/>
            </p:cNvCxnSpPr>
            <p:nvPr/>
          </p:nvCxnSpPr>
          <p:spPr bwMode="auto">
            <a:xfrm flipH="1">
              <a:off x="1970" y="1119"/>
              <a:ext cx="0" cy="15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6" name="AutoShape 72"/>
            <p:cNvCxnSpPr>
              <a:cxnSpLocks noChangeShapeType="1"/>
              <a:stCxn id="7189" idx="2"/>
              <a:endCxn id="7195" idx="0"/>
            </p:cNvCxnSpPr>
            <p:nvPr/>
          </p:nvCxnSpPr>
          <p:spPr bwMode="auto">
            <a:xfrm>
              <a:off x="1112" y="4268"/>
              <a:ext cx="0" cy="9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7" name="AutoShape 73"/>
            <p:cNvCxnSpPr>
              <a:cxnSpLocks noChangeShapeType="1"/>
              <a:stCxn id="7195" idx="2"/>
              <a:endCxn id="7193" idx="0"/>
            </p:cNvCxnSpPr>
            <p:nvPr/>
          </p:nvCxnSpPr>
          <p:spPr bwMode="auto">
            <a:xfrm>
              <a:off x="1112" y="4638"/>
              <a:ext cx="0" cy="9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8" name="AutoShape 76"/>
            <p:cNvCxnSpPr>
              <a:cxnSpLocks noChangeShapeType="1"/>
              <a:stCxn id="7196" idx="3"/>
              <a:endCxn id="7197" idx="1"/>
            </p:cNvCxnSpPr>
            <p:nvPr/>
          </p:nvCxnSpPr>
          <p:spPr bwMode="auto">
            <a:xfrm>
              <a:off x="1672" y="5265"/>
              <a:ext cx="27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09" name="AutoShape 77"/>
            <p:cNvCxnSpPr>
              <a:cxnSpLocks noChangeShapeType="1"/>
              <a:stCxn id="7195" idx="3"/>
              <a:endCxn id="7192" idx="1"/>
            </p:cNvCxnSpPr>
            <p:nvPr/>
          </p:nvCxnSpPr>
          <p:spPr bwMode="auto">
            <a:xfrm>
              <a:off x="1792" y="4499"/>
              <a:ext cx="15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10" name="AutoShape 79"/>
            <p:cNvCxnSpPr>
              <a:cxnSpLocks noChangeShapeType="1"/>
              <a:stCxn id="7190" idx="2"/>
              <a:endCxn id="7194" idx="0"/>
            </p:cNvCxnSpPr>
            <p:nvPr/>
          </p:nvCxnSpPr>
          <p:spPr bwMode="auto">
            <a:xfrm>
              <a:off x="3380" y="4360"/>
              <a:ext cx="0" cy="15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11" name="AutoShape 80"/>
            <p:cNvCxnSpPr>
              <a:cxnSpLocks noChangeShapeType="1"/>
              <a:stCxn id="7192" idx="2"/>
              <a:endCxn id="7197" idx="0"/>
            </p:cNvCxnSpPr>
            <p:nvPr/>
          </p:nvCxnSpPr>
          <p:spPr bwMode="auto">
            <a:xfrm>
              <a:off x="2364" y="4684"/>
              <a:ext cx="0" cy="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212" name="AutoShape 82"/>
            <p:cNvSpPr>
              <a:spLocks noChangeArrowheads="1"/>
            </p:cNvSpPr>
            <p:nvPr/>
          </p:nvSpPr>
          <p:spPr bwMode="auto">
            <a:xfrm>
              <a:off x="1944" y="5667"/>
              <a:ext cx="840" cy="309"/>
            </a:xfrm>
            <a:prstGeom prst="flowChartProcess">
              <a:avLst/>
            </a:prstGeom>
            <a:solidFill>
              <a:schemeClr val="accent1"/>
            </a:solidFill>
            <a:ln w="9525">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800">
                  <a:latin typeface="Times New Roman" panose="02020603050405020304" pitchFamily="18" charset="0"/>
                  <a:cs typeface="Times New Roman" panose="02020603050405020304" pitchFamily="18" charset="0"/>
                </a:rPr>
                <a:t>INDIVIDUAL MAY FILE CIVIL ACTION WITHIN </a:t>
              </a:r>
              <a:r>
                <a:rPr lang="en-US" altLang="en-US" sz="800" b="1">
                  <a:latin typeface="Times New Roman" panose="02020603050405020304" pitchFamily="18" charset="0"/>
                  <a:cs typeface="Times New Roman" panose="02020603050405020304" pitchFamily="18" charset="0"/>
                </a:rPr>
                <a:t> 90 DAYS</a:t>
              </a:r>
              <a:endParaRPr lang="en-US" altLang="en-US" sz="800">
                <a:latin typeface="Times New Roman" panose="02020603050405020304" pitchFamily="18" charset="0"/>
                <a:cs typeface="Times New Roman" panose="02020603050405020304" pitchFamily="18" charset="0"/>
              </a:endParaRPr>
            </a:p>
          </p:txBody>
        </p:sp>
        <p:cxnSp>
          <p:nvCxnSpPr>
            <p:cNvPr id="7213" name="AutoShape 83"/>
            <p:cNvCxnSpPr>
              <a:cxnSpLocks noChangeShapeType="1"/>
              <a:stCxn id="7197" idx="2"/>
              <a:endCxn id="7212" idx="0"/>
            </p:cNvCxnSpPr>
            <p:nvPr/>
          </p:nvCxnSpPr>
          <p:spPr bwMode="auto">
            <a:xfrm>
              <a:off x="2364" y="5496"/>
              <a:ext cx="0" cy="17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14" name="AutoShape 84"/>
            <p:cNvCxnSpPr>
              <a:cxnSpLocks noChangeShapeType="1"/>
              <a:stCxn id="7194" idx="2"/>
              <a:endCxn id="7212" idx="3"/>
            </p:cNvCxnSpPr>
            <p:nvPr/>
          </p:nvCxnSpPr>
          <p:spPr bwMode="auto">
            <a:xfrm rot="5400000">
              <a:off x="2727" y="5169"/>
              <a:ext cx="710" cy="596"/>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215" name="AutoShape 85"/>
            <p:cNvCxnSpPr>
              <a:cxnSpLocks noChangeShapeType="1"/>
              <a:stCxn id="7194" idx="2"/>
              <a:endCxn id="7197" idx="3"/>
            </p:cNvCxnSpPr>
            <p:nvPr/>
          </p:nvCxnSpPr>
          <p:spPr bwMode="auto">
            <a:xfrm rot="5400000">
              <a:off x="3005" y="4891"/>
              <a:ext cx="153" cy="596"/>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sp>
        <p:nvSpPr>
          <p:cNvPr id="45" name="TextBox 44"/>
          <p:cNvSpPr txBox="1"/>
          <p:nvPr/>
        </p:nvSpPr>
        <p:spPr>
          <a:xfrm rot="16200000">
            <a:off x="6045200" y="7545388"/>
            <a:ext cx="1371600" cy="254000"/>
          </a:xfrm>
          <a:prstGeom prst="rect">
            <a:avLst/>
          </a:prstGeom>
          <a:noFill/>
        </p:spPr>
        <p:txBody>
          <a:bodyPr>
            <a:spAutoFit/>
          </a:bodyPr>
          <a:lstStyle/>
          <a:p>
            <a:pPr eaLnBrk="1" hangingPunct="1">
              <a:defRPr/>
            </a:pPr>
            <a:r>
              <a:rPr lang="en-US" sz="1000" dirty="0">
                <a:solidFill>
                  <a:schemeClr val="bg1">
                    <a:lumMod val="75000"/>
                  </a:schemeClr>
                </a:solidFill>
              </a:rPr>
              <a:t>Rev </a:t>
            </a:r>
            <a:r>
              <a:rPr lang="en-US" sz="1000" dirty="0" smtClean="0">
                <a:solidFill>
                  <a:schemeClr val="bg1">
                    <a:lumMod val="75000"/>
                  </a:schemeClr>
                </a:solidFill>
              </a:rPr>
              <a:t>Apr </a:t>
            </a:r>
            <a:r>
              <a:rPr lang="en-US" sz="1000" dirty="0">
                <a:solidFill>
                  <a:schemeClr val="bg1">
                    <a:lumMod val="75000"/>
                  </a:schemeClr>
                </a:solidFill>
              </a:rPr>
              <a:t>2021</a:t>
            </a:r>
          </a:p>
        </p:txBody>
      </p:sp>
      <p:sp>
        <p:nvSpPr>
          <p:cNvPr id="4101" name="Rectangle 47"/>
          <p:cNvSpPr>
            <a:spLocks noChangeArrowheads="1"/>
          </p:cNvSpPr>
          <p:nvPr/>
        </p:nvSpPr>
        <p:spPr bwMode="auto">
          <a:xfrm>
            <a:off x="2874963" y="9574213"/>
            <a:ext cx="39401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defRPr/>
            </a:pPr>
            <a:r>
              <a:rPr lang="en-US" altLang="en-US" sz="1050" dirty="0" smtClean="0">
                <a:latin typeface="Times New Roman" panose="02020603050405020304" pitchFamily="18" charset="0"/>
                <a:cs typeface="Times New Roman" panose="02020603050405020304" pitchFamily="18" charset="0"/>
              </a:rPr>
              <a:t>https://www.cpf.navy.mil/employees/equal-employment-opportunity/</a:t>
            </a:r>
          </a:p>
        </p:txBody>
      </p:sp>
      <p:sp>
        <p:nvSpPr>
          <p:cNvPr id="7173" name="TextBox 3"/>
          <p:cNvSpPr txBox="1">
            <a:spLocks noChangeArrowheads="1"/>
          </p:cNvSpPr>
          <p:nvPr/>
        </p:nvSpPr>
        <p:spPr bwMode="auto">
          <a:xfrm>
            <a:off x="127000" y="9574213"/>
            <a:ext cx="2892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100">
                <a:latin typeface="Times New Roman" panose="02020603050405020304" pitchFamily="18" charset="0"/>
                <a:cs typeface="Times New Roman" panose="02020603050405020304" pitchFamily="18" charset="0"/>
              </a:rPr>
              <a:t>For EEO Program &amp; Contact Information go to:</a:t>
            </a:r>
          </a:p>
        </p:txBody>
      </p:sp>
      <p:sp>
        <p:nvSpPr>
          <p:cNvPr id="91" name="AutoShape 28"/>
          <p:cNvSpPr>
            <a:spLocks noChangeArrowheads="1"/>
          </p:cNvSpPr>
          <p:nvPr/>
        </p:nvSpPr>
        <p:spPr bwMode="auto">
          <a:xfrm>
            <a:off x="954998" y="111125"/>
            <a:ext cx="5080000" cy="660400"/>
          </a:xfrm>
          <a:prstGeom prst="flowChart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a:latin typeface="Times New Roman" panose="02020603050405020304" pitchFamily="18" charset="0"/>
                <a:cs typeface="Times New Roman" panose="02020603050405020304" pitchFamily="18" charset="0"/>
              </a:rPr>
              <a:t>INDIVIDUAL EEO DISCRIMINATION COMPLAINT PROCESS</a:t>
            </a:r>
            <a:endParaRPr lang="en-US" altLang="en-US" sz="900" b="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9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900" b="1" dirty="0">
                <a:latin typeface="Times New Roman" panose="02020603050405020304" pitchFamily="18" charset="0"/>
                <a:cs typeface="Times New Roman" panose="02020603050405020304" pitchFamily="18" charset="0"/>
              </a:rPr>
              <a:t>ALTERNATIVE DISPUTE RESOLUTION (ADR) CAN BE USED AT ANY STAGE OF THIS PROCESS.</a:t>
            </a:r>
          </a:p>
          <a:p>
            <a:pPr algn="ctr" eaLnBrk="1" hangingPunct="1">
              <a:spcBef>
                <a:spcPct val="0"/>
              </a:spcBef>
              <a:buFontTx/>
              <a:buNone/>
            </a:pPr>
            <a:r>
              <a:rPr lang="en-US" altLang="en-US" sz="900" b="1" dirty="0">
                <a:latin typeface="Times New Roman" panose="02020603050405020304" pitchFamily="18" charset="0"/>
                <a:cs typeface="Times New Roman" panose="02020603050405020304" pitchFamily="18" charset="0"/>
              </a:rPr>
              <a:t>ALL DAYS ARE CALENDAR DAYS,</a:t>
            </a:r>
            <a:endParaRPr lang="en-US" altLang="en-US" sz="1600" b="1" dirty="0">
              <a:latin typeface="Times New Roman" panose="02020603050405020304" pitchFamily="18" charset="0"/>
              <a:cs typeface="Times New Roman" panose="02020603050405020304" pitchFamily="18" charset="0"/>
            </a:endParaRPr>
          </a:p>
        </p:txBody>
      </p:sp>
      <p:sp>
        <p:nvSpPr>
          <p:cNvPr id="112" name="Rectangle 111"/>
          <p:cNvSpPr/>
          <p:nvPr/>
        </p:nvSpPr>
        <p:spPr>
          <a:xfrm>
            <a:off x="5153025" y="1078371"/>
            <a:ext cx="1715806" cy="2308324"/>
          </a:xfrm>
          <a:prstGeom prst="rect">
            <a:avLst/>
          </a:prstGeom>
        </p:spPr>
        <p:txBody>
          <a:bodyPr wrap="square">
            <a:spAutoFit/>
          </a:bodyPr>
          <a:lstStyle/>
          <a:p>
            <a:pPr algn="ctr" eaLnBrk="1" hangingPunct="1">
              <a:defRPr/>
            </a:pPr>
            <a:r>
              <a:rPr lang="en-US" altLang="en-US" sz="1200" b="1" dirty="0" smtClean="0">
                <a:latin typeface="Times New Roman" panose="02020603050405020304" pitchFamily="18" charset="0"/>
                <a:cs typeface="Times New Roman" panose="02020603050405020304" pitchFamily="18" charset="0"/>
              </a:rPr>
              <a:t>*Age discrimination </a:t>
            </a:r>
          </a:p>
          <a:p>
            <a:pPr algn="ctr" eaLnBrk="1" hangingPunct="1">
              <a:defRPr/>
            </a:pPr>
            <a:r>
              <a:rPr lang="en-US" altLang="en-US" sz="1100" dirty="0" smtClean="0">
                <a:latin typeface="Times New Roman" panose="02020603050405020304" pitchFamily="18" charset="0"/>
                <a:cs typeface="Times New Roman" panose="02020603050405020304" pitchFamily="18" charset="0"/>
              </a:rPr>
              <a:t>A person alleging age-based discrimination may contact an EEO Counselor initiate the administrative complaint process OR s/he may bypass that process and file a civil action directly in U.S. District Court after providing the EEOC with a written notice of intent to sue under the ADEA.</a:t>
            </a:r>
            <a:endParaRPr lang="en-US" altLang="en-US" sz="1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42900" y="342900"/>
            <a:ext cx="6172200" cy="1485900"/>
          </a:xfrm>
        </p:spPr>
        <p:txBody>
          <a:bodyPr/>
          <a:lstStyle/>
          <a:p>
            <a:r>
              <a:rPr lang="en-US" altLang="en-US" sz="2800" b="1" i="1" smtClean="0">
                <a:solidFill>
                  <a:schemeClr val="tx1"/>
                </a:solidFill>
              </a:rPr>
              <a:t>Workplace Dispute? </a:t>
            </a:r>
            <a:br>
              <a:rPr lang="en-US" altLang="en-US" sz="2800" b="1" i="1" smtClean="0">
                <a:solidFill>
                  <a:schemeClr val="tx1"/>
                </a:solidFill>
              </a:rPr>
            </a:br>
            <a:r>
              <a:rPr lang="en-US" altLang="en-US" sz="2800" b="1" smtClean="0">
                <a:solidFill>
                  <a:schemeClr val="tx1"/>
                </a:solidFill>
              </a:rPr>
              <a:t>Consider</a:t>
            </a:r>
            <a:br>
              <a:rPr lang="en-US" altLang="en-US" sz="2800" b="1" smtClean="0">
                <a:solidFill>
                  <a:schemeClr val="tx1"/>
                </a:solidFill>
              </a:rPr>
            </a:br>
            <a:r>
              <a:rPr lang="en-US" altLang="en-US" sz="2800" b="1" smtClean="0">
                <a:solidFill>
                  <a:schemeClr val="tx1"/>
                </a:solidFill>
              </a:rPr>
              <a:t>Alternative Dispute Resolution </a:t>
            </a:r>
            <a:r>
              <a:rPr lang="en-US" altLang="en-US" b="1" smtClean="0">
                <a:solidFill>
                  <a:schemeClr val="tx1"/>
                </a:solidFill>
              </a:rPr>
              <a:t/>
            </a:r>
            <a:br>
              <a:rPr lang="en-US" altLang="en-US" b="1" smtClean="0">
                <a:solidFill>
                  <a:schemeClr val="tx1"/>
                </a:solidFill>
              </a:rPr>
            </a:br>
            <a:endParaRPr lang="en-US" altLang="en-US" smtClean="0"/>
          </a:p>
        </p:txBody>
      </p:sp>
      <p:sp>
        <p:nvSpPr>
          <p:cNvPr id="5" name="Rectangle 2"/>
          <p:cNvSpPr>
            <a:spLocks noGrp="1" noChangeArrowheads="1"/>
          </p:cNvSpPr>
          <p:nvPr>
            <p:ph idx="1"/>
          </p:nvPr>
        </p:nvSpPr>
        <p:spPr>
          <a:xfrm>
            <a:off x="190500" y="1524000"/>
            <a:ext cx="6477000" cy="70786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182505" anchor="ctr">
            <a:spAutoFit/>
          </a:bodyPr>
          <a:lstStyle/>
          <a:p>
            <a:pPr marL="0" indent="0">
              <a:spcBef>
                <a:spcPts val="600"/>
              </a:spcBef>
              <a:spcAft>
                <a:spcPts val="600"/>
              </a:spcAft>
              <a:buFontTx/>
              <a:buNone/>
              <a:defRPr/>
            </a:pPr>
            <a:r>
              <a:rPr lang="en-US" altLang="en-US" sz="1300" dirty="0" smtClean="0">
                <a:latin typeface="Verdana" panose="020B0604030504040204" pitchFamily="34" charset="0"/>
                <a:ea typeface="Verdana" panose="020B0604030504040204" pitchFamily="34" charset="0"/>
              </a:rPr>
              <a:t>The Department of the Navy (DON)’s Alternative Dispute Resolution (ADR) Program provides Navy and Marine Corps employees and management alternatives to formal administrative procedures and litigation.</a:t>
            </a:r>
            <a:endParaRPr lang="en-US" altLang="en-US" sz="1300" b="1" dirty="0" smtClean="0">
              <a:latin typeface="Verdana" panose="020B0604030504040204" pitchFamily="34" charset="0"/>
              <a:ea typeface="Verdana" panose="020B0604030504040204" pitchFamily="34" charset="0"/>
            </a:endParaRPr>
          </a:p>
          <a:p>
            <a:pPr marL="0" indent="0">
              <a:spcBef>
                <a:spcPts val="600"/>
              </a:spcBef>
              <a:spcAft>
                <a:spcPts val="600"/>
              </a:spcAft>
              <a:buFontTx/>
              <a:buNone/>
              <a:defRPr/>
            </a:pPr>
            <a:r>
              <a:rPr lang="en-US" altLang="en-US" sz="1300" b="1" dirty="0" smtClean="0">
                <a:latin typeface="Verdana" panose="020B0604030504040204" pitchFamily="34" charset="0"/>
                <a:ea typeface="Verdana" panose="020B0604030504040204" pitchFamily="34" charset="0"/>
              </a:rPr>
              <a:t>What is ADR? </a:t>
            </a:r>
          </a:p>
          <a:p>
            <a:pPr marL="0" indent="0">
              <a:spcBef>
                <a:spcPts val="600"/>
              </a:spcBef>
              <a:spcAft>
                <a:spcPts val="600"/>
              </a:spcAft>
              <a:buFontTx/>
              <a:buNone/>
              <a:defRPr/>
            </a:pPr>
            <a:r>
              <a:rPr lang="en-US" altLang="en-US" sz="1300" dirty="0" smtClean="0">
                <a:latin typeface="Verdana" panose="020B0604030504040204" pitchFamily="34" charset="0"/>
                <a:ea typeface="Verdana" panose="020B0604030504040204" pitchFamily="34" charset="0"/>
              </a:rPr>
              <a:t>ADR is a process used for individuals or groups in conflict. It involves a third-party neutral who will guide participants towards open communication and resolution. </a:t>
            </a:r>
          </a:p>
          <a:p>
            <a:pPr marL="0" indent="0">
              <a:spcBef>
                <a:spcPts val="600"/>
              </a:spcBef>
              <a:spcAft>
                <a:spcPts val="600"/>
              </a:spcAft>
              <a:buFontTx/>
              <a:buNone/>
              <a:defRPr/>
            </a:pPr>
            <a:r>
              <a:rPr lang="en-US" altLang="en-US" sz="1300" b="1" dirty="0" smtClean="0">
                <a:latin typeface="Verdana" panose="020B0604030504040204" pitchFamily="34" charset="0"/>
                <a:ea typeface="Verdana" panose="020B0604030504040204" pitchFamily="34" charset="0"/>
              </a:rPr>
              <a:t>What types of workplace disputes can be addressed through ADR?</a:t>
            </a:r>
            <a:endParaRPr lang="en-US" altLang="en-US" sz="1300" b="1" dirty="0">
              <a:latin typeface="Verdana" panose="020B0604030504040204" pitchFamily="34" charset="0"/>
              <a:ea typeface="Verdana" panose="020B0604030504040204" pitchFamily="34" charset="0"/>
            </a:endParaRP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EEO complaints</a:t>
            </a: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Grievances</a:t>
            </a:r>
          </a:p>
          <a:p>
            <a:pPr>
              <a:spcBef>
                <a:spcPts val="600"/>
              </a:spcBef>
              <a:spcAft>
                <a:spcPts val="600"/>
              </a:spcAft>
              <a:defRPr/>
            </a:pPr>
            <a:r>
              <a:rPr lang="en-US" altLang="en-US" sz="1300" dirty="0">
                <a:latin typeface="Verdana" panose="020B0604030504040204" pitchFamily="34" charset="0"/>
                <a:ea typeface="Verdana" panose="020B0604030504040204" pitchFamily="34" charset="0"/>
              </a:rPr>
              <a:t>N</a:t>
            </a:r>
            <a:r>
              <a:rPr lang="en-US" altLang="en-US" sz="1300" dirty="0" smtClean="0">
                <a:latin typeface="Verdana" panose="020B0604030504040204" pitchFamily="34" charset="0"/>
                <a:ea typeface="Verdana" panose="020B0604030504040204" pitchFamily="34" charset="0"/>
              </a:rPr>
              <a:t>on-EEO workplace conflict</a:t>
            </a:r>
            <a:endParaRPr lang="en-US" altLang="en-US" sz="1300" dirty="0">
              <a:latin typeface="Verdana" panose="020B0604030504040204" pitchFamily="34" charset="0"/>
              <a:ea typeface="Verdana" panose="020B0604030504040204" pitchFamily="34" charset="0"/>
            </a:endParaRPr>
          </a:p>
          <a:p>
            <a:pPr marL="0" indent="0">
              <a:spcBef>
                <a:spcPts val="600"/>
              </a:spcBef>
              <a:spcAft>
                <a:spcPts val="600"/>
              </a:spcAft>
              <a:buFontTx/>
              <a:buNone/>
              <a:defRPr/>
            </a:pPr>
            <a:r>
              <a:rPr lang="en-US" altLang="en-US" sz="1300" b="1" dirty="0" smtClean="0">
                <a:latin typeface="Verdana" panose="020B0604030504040204" pitchFamily="34" charset="0"/>
                <a:ea typeface="Verdana" panose="020B0604030504040204" pitchFamily="34" charset="0"/>
              </a:rPr>
              <a:t>Forms of ADR. </a:t>
            </a:r>
            <a:r>
              <a:rPr lang="en-US" altLang="en-US" sz="1300" dirty="0" smtClean="0">
                <a:latin typeface="Verdana" panose="020B0604030504040204" pitchFamily="34" charset="0"/>
                <a:ea typeface="Verdana" panose="020B0604030504040204" pitchFamily="34" charset="0"/>
              </a:rPr>
              <a:t>Two forms of ADR are generally used in PACFLT: </a:t>
            </a:r>
          </a:p>
          <a:p>
            <a:pPr>
              <a:spcBef>
                <a:spcPts val="600"/>
              </a:spcBef>
              <a:spcAft>
                <a:spcPts val="600"/>
              </a:spcAft>
              <a:defRPr/>
            </a:pPr>
            <a:r>
              <a:rPr lang="en-US" altLang="en-US" sz="1300" b="1" dirty="0" smtClean="0">
                <a:latin typeface="Verdana" panose="020B0604030504040204" pitchFamily="34" charset="0"/>
                <a:ea typeface="Verdana" panose="020B0604030504040204" pitchFamily="34" charset="0"/>
              </a:rPr>
              <a:t>Mediation</a:t>
            </a:r>
            <a:r>
              <a:rPr lang="en-US" altLang="en-US" sz="1300" dirty="0" smtClean="0">
                <a:latin typeface="Verdana" panose="020B0604030504040204" pitchFamily="34" charset="0"/>
                <a:ea typeface="Verdana" panose="020B0604030504040204" pitchFamily="34" charset="0"/>
              </a:rPr>
              <a:t> is a process in which a neutral person facilitates discussions between two or more individuals to help them arrive at a resolution of the dispute. </a:t>
            </a:r>
          </a:p>
          <a:p>
            <a:pPr>
              <a:spcBef>
                <a:spcPts val="600"/>
              </a:spcBef>
              <a:spcAft>
                <a:spcPts val="600"/>
              </a:spcAft>
              <a:defRPr/>
            </a:pPr>
            <a:r>
              <a:rPr lang="en-US" altLang="en-US" sz="1300" b="1" dirty="0" smtClean="0">
                <a:latin typeface="Verdana" panose="020B0604030504040204" pitchFamily="34" charset="0"/>
                <a:ea typeface="Verdana" panose="020B0604030504040204" pitchFamily="34" charset="0"/>
              </a:rPr>
              <a:t>Group facilitation</a:t>
            </a:r>
            <a:r>
              <a:rPr lang="en-US" altLang="en-US" sz="1300" dirty="0" smtClean="0">
                <a:latin typeface="Verdana" panose="020B0604030504040204" pitchFamily="34" charset="0"/>
                <a:ea typeface="Verdana" panose="020B0604030504040204" pitchFamily="34" charset="0"/>
              </a:rPr>
              <a:t> is a process that incorporates aspects of mediation, such as using a neutral third party to help groups in conflict work though differences. This form of ADR is often used in situations in which personnel are not working as a team. </a:t>
            </a:r>
          </a:p>
          <a:p>
            <a:pPr marL="0" indent="0">
              <a:spcBef>
                <a:spcPts val="600"/>
              </a:spcBef>
              <a:spcAft>
                <a:spcPts val="600"/>
              </a:spcAft>
              <a:buFontTx/>
              <a:buNone/>
              <a:defRPr/>
            </a:pPr>
            <a:r>
              <a:rPr lang="en-US" altLang="en-US" sz="1300" b="1" dirty="0" smtClean="0">
                <a:latin typeface="Verdana" panose="020B0604030504040204" pitchFamily="34" charset="0"/>
                <a:ea typeface="Verdana" panose="020B0604030504040204" pitchFamily="34" charset="0"/>
              </a:rPr>
              <a:t>Potential outcomes of ADR:</a:t>
            </a:r>
            <a:endParaRPr lang="en-US" altLang="en-US" sz="1300" dirty="0" smtClean="0">
              <a:latin typeface="Verdana" panose="020B0604030504040204" pitchFamily="34" charset="0"/>
              <a:ea typeface="Verdana" panose="020B0604030504040204" pitchFamily="34" charset="0"/>
            </a:endParaRP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Streamline processes;</a:t>
            </a: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Increase likelihood of accelerated resolution;</a:t>
            </a: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Improve working relationships;</a:t>
            </a: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Mend uncomfortable working environments; and</a:t>
            </a:r>
          </a:p>
          <a:p>
            <a:pPr>
              <a:spcBef>
                <a:spcPts val="600"/>
              </a:spcBef>
              <a:spcAft>
                <a:spcPts val="0"/>
              </a:spcAft>
              <a:defRPr/>
            </a:pPr>
            <a:r>
              <a:rPr lang="en-US" altLang="en-US" sz="1300" dirty="0" smtClean="0">
                <a:latin typeface="Verdana" panose="020B0604030504040204" pitchFamily="34" charset="0"/>
                <a:ea typeface="Verdana" panose="020B0604030504040204" pitchFamily="34" charset="0"/>
              </a:rPr>
              <a:t>Save time and money for all parties.</a:t>
            </a:r>
          </a:p>
        </p:txBody>
      </p:sp>
      <p:sp>
        <p:nvSpPr>
          <p:cNvPr id="9220" name="Rectangle 4"/>
          <p:cNvSpPr>
            <a:spLocks noChangeArrowheads="1"/>
          </p:cNvSpPr>
          <p:nvPr/>
        </p:nvSpPr>
        <p:spPr bwMode="auto">
          <a:xfrm rot="10800000" flipV="1">
            <a:off x="457200" y="8724900"/>
            <a:ext cx="5943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b="1" dirty="0"/>
              <a:t>To learn more or request ADR, call (619) 705-6156</a:t>
            </a:r>
          </a:p>
        </p:txBody>
      </p:sp>
      <p:sp>
        <p:nvSpPr>
          <p:cNvPr id="8" name="TextBox 7"/>
          <p:cNvSpPr txBox="1"/>
          <p:nvPr/>
        </p:nvSpPr>
        <p:spPr>
          <a:xfrm>
            <a:off x="-4763" y="9571038"/>
            <a:ext cx="1371601" cy="254000"/>
          </a:xfrm>
          <a:prstGeom prst="rect">
            <a:avLst/>
          </a:prstGeom>
          <a:noFill/>
        </p:spPr>
        <p:txBody>
          <a:bodyPr>
            <a:spAutoFit/>
          </a:bodyPr>
          <a:lstStyle/>
          <a:p>
            <a:pPr eaLnBrk="1" hangingPunct="1">
              <a:defRPr/>
            </a:pPr>
            <a:r>
              <a:rPr lang="en-US" sz="1000" dirty="0">
                <a:solidFill>
                  <a:schemeClr val="bg1">
                    <a:lumMod val="75000"/>
                  </a:schemeClr>
                </a:solidFill>
              </a:rPr>
              <a:t>Rev Mar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Clip art sillhouette of individuals both standing and in wheelchairs, holding hands " title="Clip Art"/>
          <p:cNvPicPr>
            <a:picLocks noChangeAspect="1"/>
          </p:cNvPicPr>
          <p:nvPr/>
        </p:nvPicPr>
        <p:blipFill>
          <a:blip r:embed="rId3"/>
          <a:stretch>
            <a:fillRect/>
          </a:stretch>
        </p:blipFill>
        <p:spPr>
          <a:xfrm>
            <a:off x="337110" y="730819"/>
            <a:ext cx="1090177" cy="536873"/>
          </a:xfrm>
          <a:prstGeom prst="rect">
            <a:avLst/>
          </a:prstGeom>
        </p:spPr>
      </p:pic>
      <p:sp>
        <p:nvSpPr>
          <p:cNvPr id="33" name="object 4"/>
          <p:cNvSpPr txBox="1">
            <a:spLocks noGrp="1"/>
          </p:cNvSpPr>
          <p:nvPr>
            <p:ph type="title"/>
          </p:nvPr>
        </p:nvSpPr>
        <p:spPr>
          <a:xfrm>
            <a:off x="1460702" y="626367"/>
            <a:ext cx="3921654" cy="769441"/>
          </a:xfrm>
          <a:prstGeom prst="rect">
            <a:avLst/>
          </a:prstGeom>
        </p:spPr>
        <p:txBody>
          <a:bodyPr vert="horz" wrap="square" lIns="0" tIns="0" rIns="0" bIns="0" numCol="1" rtlCol="0" anchor="ctr" anchorCtr="0" compatLnSpc="1">
            <a:prstTxWarp prst="textNoShape">
              <a:avLst/>
            </a:prstTxWarp>
            <a:spAutoFit/>
          </a:bodyPr>
          <a:lstStyle/>
          <a:p>
            <a:pPr marL="16249">
              <a:lnSpc>
                <a:spcPts val="3009"/>
              </a:lnSpc>
            </a:pPr>
            <a:r>
              <a:rPr lang="en-US" sz="2206" u="sng" spc="-9" dirty="0">
                <a:solidFill>
                  <a:schemeClr val="tx1"/>
                </a:solidFill>
                <a:latin typeface="Times New Roman" panose="02020603050405020304" pitchFamily="18" charset="0"/>
                <a:cs typeface="Times New Roman" panose="02020603050405020304" pitchFamily="18" charset="0"/>
              </a:rPr>
              <a:t>Understanding </a:t>
            </a:r>
            <a:br>
              <a:rPr lang="en-US" sz="2206" u="sng" spc="-9" dirty="0">
                <a:solidFill>
                  <a:schemeClr val="tx1"/>
                </a:solidFill>
                <a:latin typeface="Times New Roman" panose="02020603050405020304" pitchFamily="18" charset="0"/>
                <a:cs typeface="Times New Roman" panose="02020603050405020304" pitchFamily="18" charset="0"/>
              </a:rPr>
            </a:br>
            <a:r>
              <a:rPr lang="en-US" sz="2206" u="sng" spc="-9" dirty="0">
                <a:solidFill>
                  <a:schemeClr val="tx1"/>
                </a:solidFill>
                <a:latin typeface="Times New Roman" panose="02020603050405020304" pitchFamily="18" charset="0"/>
                <a:cs typeface="Times New Roman" panose="02020603050405020304" pitchFamily="18" charset="0"/>
              </a:rPr>
              <a:t>Reasonable Accommodation</a:t>
            </a:r>
            <a:endParaRPr sz="2206" u="sng" spc="-9" dirty="0">
              <a:solidFill>
                <a:schemeClr val="tx1"/>
              </a:solidFill>
              <a:latin typeface="Times New Roman" panose="02020603050405020304" pitchFamily="18" charset="0"/>
              <a:cs typeface="Times New Roman" panose="02020603050405020304" pitchFamily="18" charset="0"/>
            </a:endParaRPr>
          </a:p>
        </p:txBody>
      </p:sp>
      <p:sp>
        <p:nvSpPr>
          <p:cNvPr id="45" name="object 18" descr="Clip art for sign language, wheelchair, mental disabilties and moblity aid" title="Clip Art"/>
          <p:cNvSpPr>
            <a:spLocks noChangeAspect="1"/>
          </p:cNvSpPr>
          <p:nvPr/>
        </p:nvSpPr>
        <p:spPr>
          <a:xfrm>
            <a:off x="5311588" y="626367"/>
            <a:ext cx="1129428" cy="706598"/>
          </a:xfrm>
          <a:prstGeom prst="rect">
            <a:avLst/>
          </a:prstGeom>
          <a:blipFill>
            <a:blip r:embed="rId4" cstate="print"/>
            <a:srcRect/>
            <a:stretch>
              <a:fillRect r="-118787"/>
            </a:stretch>
          </a:blipFill>
        </p:spPr>
        <p:txBody>
          <a:bodyPr wrap="square" lIns="0" tIns="0" rIns="0" bIns="0" rtlCol="0"/>
          <a:lstStyle/>
          <a:p>
            <a:endParaRPr/>
          </a:p>
        </p:txBody>
      </p:sp>
      <p:sp>
        <p:nvSpPr>
          <p:cNvPr id="43" name="object 5"/>
          <p:cNvSpPr txBox="1"/>
          <p:nvPr/>
        </p:nvSpPr>
        <p:spPr>
          <a:xfrm>
            <a:off x="77326" y="1521890"/>
            <a:ext cx="6578969" cy="580736"/>
          </a:xfrm>
          <a:prstGeom prst="rect">
            <a:avLst/>
          </a:prstGeom>
          <a:noFill/>
        </p:spPr>
        <p:txBody>
          <a:bodyPr vert="horz" wrap="square" lIns="0" tIns="0" rIns="0" bIns="0" rtlCol="0">
            <a:spAutoFit/>
          </a:bodyPr>
          <a:lstStyle/>
          <a:p>
            <a:pPr marL="11206" marR="4483" indent="-560" algn="just">
              <a:lnSpc>
                <a:spcPct val="95000"/>
              </a:lnSpc>
            </a:pPr>
            <a:r>
              <a:rPr lang="en-US" sz="1324" dirty="0">
                <a:latin typeface="Times New Roman" panose="02020603050405020304" pitchFamily="18" charset="0"/>
                <a:cs typeface="Times New Roman" panose="02020603050405020304" pitchFamily="18" charset="0"/>
              </a:rPr>
              <a:t>A reasonable accommodation (RA) is any change in the work environment or the way things are customarily done that enables an individual with a disability to apply for a job, perform the essential functions of a job, or enjoy equal access to the benefits and privileges of employment</a:t>
            </a:r>
            <a:endParaRPr sz="1324"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TextBox 20"/>
          <p:cNvSpPr txBox="1"/>
          <p:nvPr/>
        </p:nvSpPr>
        <p:spPr>
          <a:xfrm>
            <a:off x="-91358" y="2339311"/>
            <a:ext cx="3273709" cy="695255"/>
          </a:xfrm>
          <a:prstGeom prst="rect">
            <a:avLst/>
          </a:prstGeom>
          <a:noFill/>
        </p:spPr>
        <p:txBody>
          <a:bodyPr wrap="square" rtlCol="0">
            <a:spAutoFit/>
          </a:bodyPr>
          <a:lstStyle/>
          <a:p>
            <a:pPr algn="ctr"/>
            <a:r>
              <a:rPr lang="en-US" sz="2118" b="1" u="sng" cap="small" dirty="0">
                <a:latin typeface="Times New Roman" panose="02020603050405020304" pitchFamily="18" charset="0"/>
                <a:cs typeface="Times New Roman" panose="02020603050405020304" pitchFamily="18" charset="0"/>
              </a:rPr>
              <a:t>RA </a:t>
            </a:r>
            <a:r>
              <a:rPr lang="en-US" sz="1765" b="1" u="sng" cap="small" dirty="0">
                <a:latin typeface="Times New Roman" panose="02020603050405020304" pitchFamily="18" charset="0"/>
                <a:cs typeface="Times New Roman" panose="02020603050405020304" pitchFamily="18" charset="0"/>
              </a:rPr>
              <a:t>Process</a:t>
            </a:r>
            <a:r>
              <a:rPr lang="en-US" sz="2118" b="1" u="sng" cap="small" dirty="0">
                <a:latin typeface="Times New Roman" panose="02020603050405020304" pitchFamily="18" charset="0"/>
                <a:cs typeface="Times New Roman" panose="02020603050405020304" pitchFamily="18" charset="0"/>
              </a:rPr>
              <a:t> At-a-glance</a:t>
            </a:r>
            <a:endParaRPr lang="en-US" sz="2118" b="1" u="sng" dirty="0">
              <a:latin typeface="Times New Roman" panose="02020603050405020304" pitchFamily="18" charset="0"/>
              <a:cs typeface="Times New Roman" panose="02020603050405020304" pitchFamily="18" charset="0"/>
            </a:endParaRPr>
          </a:p>
          <a:p>
            <a:r>
              <a:rPr lang="en-US" dirty="0" smtClean="0"/>
              <a:t> </a:t>
            </a:r>
            <a:endParaRPr lang="en-US" dirty="0"/>
          </a:p>
        </p:txBody>
      </p:sp>
      <p:sp>
        <p:nvSpPr>
          <p:cNvPr id="29" name="Text Box 2"/>
          <p:cNvSpPr txBox="1">
            <a:spLocks noChangeArrowheads="1"/>
          </p:cNvSpPr>
          <p:nvPr/>
        </p:nvSpPr>
        <p:spPr bwMode="auto">
          <a:xfrm>
            <a:off x="77325" y="2834492"/>
            <a:ext cx="2765786" cy="535518"/>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r>
              <a:rPr lang="en-US" altLang="en-US" sz="1235" b="1" dirty="0">
                <a:latin typeface="Times New Roman" panose="02020603050405020304" pitchFamily="18" charset="0"/>
                <a:cs typeface="Times New Roman" panose="02020603050405020304" pitchFamily="18" charset="0"/>
              </a:rPr>
              <a:t>Requestor, or someone on requestor’s behalf, makes RA request known</a:t>
            </a:r>
            <a:r>
              <a:rPr lang="en-US" altLang="en-US" sz="1059" b="1" dirty="0">
                <a:latin typeface="Times New Roman" panose="02020603050405020304" pitchFamily="18" charset="0"/>
                <a:cs typeface="Times New Roman" panose="02020603050405020304" pitchFamily="18" charset="0"/>
              </a:rPr>
              <a:t>.</a:t>
            </a:r>
            <a:endParaRPr lang="en-US" altLang="en-US" sz="1059" dirty="0">
              <a:latin typeface="Times New Roman" panose="02020603050405020304" pitchFamily="18" charset="0"/>
              <a:cs typeface="Times New Roman" panose="02020603050405020304" pitchFamily="18" charset="0"/>
            </a:endParaRPr>
          </a:p>
        </p:txBody>
      </p:sp>
      <p:sp>
        <p:nvSpPr>
          <p:cNvPr id="30" name="Text Box 3"/>
          <p:cNvSpPr txBox="1">
            <a:spLocks noChangeArrowheads="1"/>
          </p:cNvSpPr>
          <p:nvPr/>
        </p:nvSpPr>
        <p:spPr bwMode="auto">
          <a:xfrm>
            <a:off x="77325" y="3486393"/>
            <a:ext cx="2766840" cy="814882"/>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r>
              <a:rPr lang="en-US" altLang="en-US" sz="1235" b="1" dirty="0">
                <a:latin typeface="Times New Roman" panose="02020603050405020304" pitchFamily="18" charset="0"/>
                <a:cs typeface="Times New Roman" panose="02020603050405020304" pitchFamily="18" charset="0"/>
              </a:rPr>
              <a:t>Request is documented, and interactive process begins. Supporting medical documentation may be requested.</a:t>
            </a:r>
            <a:endParaRPr lang="en-US" altLang="en-US" sz="1235" dirty="0">
              <a:latin typeface="Times New Roman" panose="02020603050405020304" pitchFamily="18" charset="0"/>
              <a:cs typeface="Times New Roman" panose="02020603050405020304" pitchFamily="18" charset="0"/>
            </a:endParaRPr>
          </a:p>
        </p:txBody>
      </p:sp>
      <p:sp>
        <p:nvSpPr>
          <p:cNvPr id="35" name="Text Box 7"/>
          <p:cNvSpPr txBox="1">
            <a:spLocks noChangeArrowheads="1"/>
          </p:cNvSpPr>
          <p:nvPr/>
        </p:nvSpPr>
        <p:spPr bwMode="auto">
          <a:xfrm>
            <a:off x="77326" y="4437440"/>
            <a:ext cx="2765785" cy="594385"/>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r>
              <a:rPr lang="en-US" altLang="en-US" sz="1235" b="1" dirty="0">
                <a:latin typeface="Times New Roman" panose="02020603050405020304" pitchFamily="18" charset="0"/>
                <a:cs typeface="Times New Roman" panose="02020603050405020304" pitchFamily="18" charset="0"/>
              </a:rPr>
              <a:t>Supervisor meets with RA and HR POC</a:t>
            </a:r>
          </a:p>
          <a:p>
            <a:pPr algn="ctr" defTabSz="806867"/>
            <a:r>
              <a:rPr lang="en-US" altLang="en-US" sz="1235" b="1" dirty="0">
                <a:latin typeface="Times New Roman" panose="02020603050405020304" pitchFamily="18" charset="0"/>
                <a:cs typeface="Times New Roman" panose="02020603050405020304" pitchFamily="18" charset="0"/>
              </a:rPr>
              <a:t> to review the request.</a:t>
            </a:r>
            <a:endParaRPr lang="en-US" altLang="en-US" sz="1235" dirty="0">
              <a:latin typeface="Times New Roman" panose="02020603050405020304" pitchFamily="18" charset="0"/>
              <a:cs typeface="Times New Roman" panose="02020603050405020304" pitchFamily="18" charset="0"/>
            </a:endParaRPr>
          </a:p>
        </p:txBody>
      </p:sp>
      <p:sp>
        <p:nvSpPr>
          <p:cNvPr id="37" name="Text Box 8"/>
          <p:cNvSpPr txBox="1">
            <a:spLocks noChangeArrowheads="1"/>
          </p:cNvSpPr>
          <p:nvPr/>
        </p:nvSpPr>
        <p:spPr bwMode="auto">
          <a:xfrm>
            <a:off x="77325" y="5174647"/>
            <a:ext cx="2765786" cy="730735"/>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r>
              <a:rPr lang="en-US" altLang="en-US" sz="1235" b="1" dirty="0">
                <a:latin typeface="Times New Roman" panose="02020603050405020304" pitchFamily="18" charset="0"/>
                <a:cs typeface="Times New Roman" panose="02020603050405020304" pitchFamily="18" charset="0"/>
              </a:rPr>
              <a:t>Supervisor decides to approve or deny </a:t>
            </a:r>
          </a:p>
          <a:p>
            <a:pPr algn="ctr" defTabSz="806867"/>
            <a:r>
              <a:rPr lang="en-US" altLang="en-US" sz="1235" b="1" dirty="0">
                <a:latin typeface="Times New Roman" panose="02020603050405020304" pitchFamily="18" charset="0"/>
                <a:cs typeface="Times New Roman" panose="02020603050405020304" pitchFamily="18" charset="0"/>
              </a:rPr>
              <a:t>RA request, and issues written decision within 30 calendar days.*</a:t>
            </a:r>
            <a:endParaRPr lang="en-US" altLang="en-US" sz="1235" dirty="0">
              <a:latin typeface="Times New Roman" panose="02020603050405020304" pitchFamily="18" charset="0"/>
              <a:cs typeface="Times New Roman" panose="02020603050405020304" pitchFamily="18" charset="0"/>
            </a:endParaRPr>
          </a:p>
        </p:txBody>
      </p:sp>
      <p:sp>
        <p:nvSpPr>
          <p:cNvPr id="39" name="Text Box 9"/>
          <p:cNvSpPr txBox="1">
            <a:spLocks noChangeArrowheads="1"/>
          </p:cNvSpPr>
          <p:nvPr/>
        </p:nvSpPr>
        <p:spPr bwMode="auto">
          <a:xfrm>
            <a:off x="105470" y="6079603"/>
            <a:ext cx="1342392" cy="1638811"/>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endParaRPr lang="en-US" altLang="en-US" sz="1059" b="1" u="sng" dirty="0">
              <a:latin typeface="Times New Roman" panose="02020603050405020304" pitchFamily="18" charset="0"/>
              <a:cs typeface="Times New Roman" panose="02020603050405020304" pitchFamily="18" charset="0"/>
            </a:endParaRPr>
          </a:p>
          <a:p>
            <a:pPr algn="ctr" defTabSz="806867"/>
            <a:r>
              <a:rPr lang="en-US" altLang="en-US" sz="1059" b="1" u="sng" dirty="0">
                <a:latin typeface="Times New Roman" panose="02020603050405020304" pitchFamily="18" charset="0"/>
                <a:cs typeface="Times New Roman" panose="02020603050405020304" pitchFamily="18" charset="0"/>
              </a:rPr>
              <a:t>APPROVED</a:t>
            </a:r>
          </a:p>
          <a:p>
            <a:pPr algn="ctr" defTabSz="806867"/>
            <a:endParaRPr lang="en-US" altLang="en-US" sz="1059" b="1" dirty="0">
              <a:latin typeface="Times New Roman" panose="02020603050405020304" pitchFamily="18" charset="0"/>
              <a:cs typeface="Times New Roman" panose="02020603050405020304" pitchFamily="18" charset="0"/>
            </a:endParaRPr>
          </a:p>
          <a:p>
            <a:pPr algn="ctr" defTabSz="806867"/>
            <a:r>
              <a:rPr lang="en-US" altLang="en-US" sz="1059" b="1" dirty="0">
                <a:latin typeface="Times New Roman" panose="02020603050405020304" pitchFamily="18" charset="0"/>
                <a:cs typeface="Times New Roman" panose="02020603050405020304" pitchFamily="18" charset="0"/>
              </a:rPr>
              <a:t>Provide requestor  written decision of approved accommodation or provide option for reassignment. </a:t>
            </a:r>
            <a:endParaRPr lang="en-US" altLang="en-US" sz="1059" dirty="0">
              <a:latin typeface="Times New Roman" panose="02020603050405020304" pitchFamily="18" charset="0"/>
              <a:cs typeface="Times New Roman" panose="02020603050405020304" pitchFamily="18" charset="0"/>
            </a:endParaRPr>
          </a:p>
        </p:txBody>
      </p:sp>
      <p:sp>
        <p:nvSpPr>
          <p:cNvPr id="41" name="Text Box 10"/>
          <p:cNvSpPr txBox="1">
            <a:spLocks noChangeArrowheads="1"/>
          </p:cNvSpPr>
          <p:nvPr/>
        </p:nvSpPr>
        <p:spPr bwMode="auto">
          <a:xfrm>
            <a:off x="1517352" y="6077413"/>
            <a:ext cx="1325759" cy="1641001"/>
          </a:xfrm>
          <a:prstGeom prst="rect">
            <a:avLst/>
          </a:prstGeom>
          <a:solidFill>
            <a:schemeClr val="accent1">
              <a:lumMod val="20000"/>
              <a:lumOff val="80000"/>
            </a:schemeClr>
          </a:solidFill>
          <a:ln w="127000" cmpd="dbl" algn="ctr">
            <a:solidFill>
              <a:srgbClr val="000000"/>
            </a:solidFill>
            <a:miter lim="800000"/>
            <a:headEnd/>
            <a:tailEnd/>
          </a:ln>
          <a:effectLst/>
          <a:extLst/>
        </p:spPr>
        <p:txBody>
          <a:bodyPr vert="horz" wrap="square" lIns="32273" tIns="32273" rIns="32273" bIns="32273" numCol="1" anchor="ctr" anchorCtr="0" compatLnSpc="1">
            <a:prstTxWarp prst="textNoShape">
              <a:avLst/>
            </a:prstTxWarp>
          </a:bodyPr>
          <a:lstStyle/>
          <a:p>
            <a:pPr algn="ctr" defTabSz="806867"/>
            <a:r>
              <a:rPr lang="en-US" altLang="en-US" sz="1059" b="1" u="sng" dirty="0">
                <a:latin typeface="Times New Roman" panose="02020603050405020304" pitchFamily="18" charset="0"/>
                <a:cs typeface="Times New Roman" panose="02020603050405020304" pitchFamily="18" charset="0"/>
              </a:rPr>
              <a:t>DENIED</a:t>
            </a:r>
          </a:p>
          <a:p>
            <a:pPr algn="ctr" defTabSz="806867"/>
            <a:endParaRPr lang="en-US" altLang="en-US" sz="1059" b="1" dirty="0">
              <a:latin typeface="Times New Roman" panose="02020603050405020304" pitchFamily="18" charset="0"/>
              <a:cs typeface="Times New Roman" panose="02020603050405020304" pitchFamily="18" charset="0"/>
            </a:endParaRPr>
          </a:p>
          <a:p>
            <a:pPr algn="ctr" defTabSz="806867"/>
            <a:r>
              <a:rPr lang="en-US" altLang="en-US" sz="1059" b="1" dirty="0">
                <a:latin typeface="Times New Roman" panose="02020603050405020304" pitchFamily="18" charset="0"/>
                <a:cs typeface="Times New Roman" panose="02020603050405020304" pitchFamily="18" charset="0"/>
              </a:rPr>
              <a:t>Provide requestor written decision of denial, to include the reason for denial and appeal rights.</a:t>
            </a:r>
          </a:p>
        </p:txBody>
      </p:sp>
      <p:sp>
        <p:nvSpPr>
          <p:cNvPr id="42" name="TextBox 41"/>
          <p:cNvSpPr txBox="1"/>
          <p:nvPr/>
        </p:nvSpPr>
        <p:spPr>
          <a:xfrm>
            <a:off x="25712" y="7746689"/>
            <a:ext cx="2910189" cy="1232645"/>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wrap="square" rtlCol="0">
            <a:spAutoFit/>
          </a:bodyPr>
          <a:lstStyle/>
          <a:p>
            <a:endParaRPr lang="en-US" sz="1235" dirty="0">
              <a:latin typeface="Times New Roman" panose="02020603050405020304" pitchFamily="18" charset="0"/>
              <a:cs typeface="Times New Roman" panose="02020603050405020304" pitchFamily="18" charset="0"/>
            </a:endParaRPr>
          </a:p>
          <a:p>
            <a:r>
              <a:rPr lang="en-US" sz="1235" dirty="0">
                <a:latin typeface="Times New Roman" panose="02020603050405020304" pitchFamily="18" charset="0"/>
                <a:cs typeface="Times New Roman" panose="02020603050405020304" pitchFamily="18" charset="0"/>
              </a:rPr>
              <a:t>Additional interactions/steps may cause  completion times to exceed </a:t>
            </a:r>
          </a:p>
          <a:p>
            <a:r>
              <a:rPr lang="en-US" sz="1235" b="1" u="sng" dirty="0">
                <a:latin typeface="Times New Roman" panose="02020603050405020304" pitchFamily="18" charset="0"/>
                <a:cs typeface="Times New Roman" panose="02020603050405020304" pitchFamily="18" charset="0"/>
              </a:rPr>
              <a:t>30 calendar days</a:t>
            </a:r>
            <a:r>
              <a:rPr lang="en-US" sz="1235" b="1" dirty="0">
                <a:latin typeface="Times New Roman" panose="02020603050405020304" pitchFamily="18" charset="0"/>
                <a:cs typeface="Times New Roman" panose="02020603050405020304" pitchFamily="18" charset="0"/>
              </a:rPr>
              <a:t>. </a:t>
            </a:r>
          </a:p>
          <a:p>
            <a:r>
              <a:rPr lang="en-US" sz="1235" dirty="0">
                <a:latin typeface="Times New Roman" panose="02020603050405020304" pitchFamily="18" charset="0"/>
                <a:cs typeface="Times New Roman" panose="02020603050405020304" pitchFamily="18" charset="0"/>
              </a:rPr>
              <a:t>Timeframes are tolled while awaiting medical documentation.</a:t>
            </a:r>
          </a:p>
        </p:txBody>
      </p:sp>
      <p:sp>
        <p:nvSpPr>
          <p:cNvPr id="28" name="Text Box 11"/>
          <p:cNvSpPr txBox="1">
            <a:spLocks noChangeArrowheads="1"/>
          </p:cNvSpPr>
          <p:nvPr/>
        </p:nvSpPr>
        <p:spPr bwMode="auto">
          <a:xfrm>
            <a:off x="3419162" y="2141065"/>
            <a:ext cx="3369012" cy="1114307"/>
          </a:xfrm>
          <a:prstGeom prst="rect">
            <a:avLst/>
          </a:prstGeom>
          <a:noFill/>
          <a:ln>
            <a:noFill/>
          </a:ln>
          <a:effectLst/>
          <a:extLst/>
        </p:spPr>
        <p:txBody>
          <a:bodyPr vert="horz" wrap="square" lIns="32273" tIns="32273" rIns="32273" bIns="32273" numCol="1" anchor="t" anchorCtr="0" compatLnSpc="1">
            <a:prstTxWarp prst="textNoShape">
              <a:avLst/>
            </a:prstTxWarp>
          </a:bodyPr>
          <a:lstStyle/>
          <a:p>
            <a:pPr algn="ctr" defTabSz="806867"/>
            <a:r>
              <a:rPr lang="en-US" altLang="en-US" sz="1324" b="1" u="sng" dirty="0">
                <a:latin typeface="Times New Roman" panose="02020603050405020304" pitchFamily="18" charset="0"/>
              </a:rPr>
              <a:t>How to request RA?</a:t>
            </a:r>
          </a:p>
          <a:p>
            <a:pPr defTabSz="806867"/>
            <a:r>
              <a:rPr lang="en-US" altLang="en-US" sz="1235" dirty="0">
                <a:latin typeface="Times New Roman" panose="02020603050405020304" pitchFamily="18" charset="0"/>
              </a:rPr>
              <a:t>Employees can submit their RA request to management or the RA POC. Applicants can inform the Human Resources (HR) Office or the interviewing manager. </a:t>
            </a:r>
            <a:endParaRPr lang="en-US" altLang="en-US" sz="1235" dirty="0"/>
          </a:p>
        </p:txBody>
      </p:sp>
      <p:graphicFrame>
        <p:nvGraphicFramePr>
          <p:cNvPr id="26" name="Table 25" descr="Table describes process steps for superviosrs and requestor " title="Columns with RA information "/>
          <p:cNvGraphicFramePr>
            <a:graphicFrameLocks noGrp="1"/>
          </p:cNvGraphicFramePr>
          <p:nvPr>
            <p:extLst/>
          </p:nvPr>
        </p:nvGraphicFramePr>
        <p:xfrm>
          <a:off x="3005389" y="3233550"/>
          <a:ext cx="3782784" cy="6101262"/>
        </p:xfrm>
        <a:graphic>
          <a:graphicData uri="http://schemas.openxmlformats.org/drawingml/2006/table">
            <a:tbl>
              <a:tblPr firstRow="1">
                <a:tableStyleId>{5940675A-B579-460E-94D1-54222C63F5DA}</a:tableStyleId>
              </a:tblPr>
              <a:tblGrid>
                <a:gridCol w="1798948">
                  <a:extLst>
                    <a:ext uri="{9D8B030D-6E8A-4147-A177-3AD203B41FA5}">
                      <a16:colId xmlns:a16="http://schemas.microsoft.com/office/drawing/2014/main" val="2051518211"/>
                    </a:ext>
                  </a:extLst>
                </a:gridCol>
                <a:gridCol w="1983836">
                  <a:extLst>
                    <a:ext uri="{9D8B030D-6E8A-4147-A177-3AD203B41FA5}">
                      <a16:colId xmlns:a16="http://schemas.microsoft.com/office/drawing/2014/main" val="2089871150"/>
                    </a:ext>
                  </a:extLst>
                </a:gridCol>
              </a:tblGrid>
              <a:tr h="362114">
                <a:tc>
                  <a:txBody>
                    <a:bodyPr/>
                    <a:lstStyle/>
                    <a:p>
                      <a:pPr marR="0" indent="0" algn="ctr" rtl="0">
                        <a:lnSpc>
                          <a:spcPct val="119000"/>
                        </a:lnSpc>
                        <a:spcBef>
                          <a:spcPts val="0"/>
                        </a:spcBef>
                        <a:spcAft>
                          <a:spcPts val="600"/>
                        </a:spcAft>
                      </a:pPr>
                      <a:r>
                        <a:rPr lang="en-US" sz="1200" b="1" u="sng" kern="1400" dirty="0">
                          <a:ln>
                            <a:noFill/>
                          </a:ln>
                          <a:effectLst/>
                          <a:latin typeface="Times New Roman" panose="02020603050405020304" pitchFamily="18" charset="0"/>
                          <a:cs typeface="Times New Roman" panose="02020603050405020304" pitchFamily="18" charset="0"/>
                        </a:rPr>
                        <a:t>Supervisors</a:t>
                      </a:r>
                      <a:endParaRPr lang="en-US" sz="1200" b="1" u="sng"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22988" marT="22988" marB="22988">
                    <a:noFill/>
                  </a:tcPr>
                </a:tc>
                <a:tc>
                  <a:txBody>
                    <a:bodyPr/>
                    <a:lstStyle/>
                    <a:p>
                      <a:pPr marR="0" indent="0" algn="ctr" rtl="0">
                        <a:lnSpc>
                          <a:spcPct val="119000"/>
                        </a:lnSpc>
                        <a:spcBef>
                          <a:spcPts val="0"/>
                        </a:spcBef>
                        <a:spcAft>
                          <a:spcPts val="0"/>
                        </a:spcAft>
                      </a:pPr>
                      <a:r>
                        <a:rPr lang="en-US" sz="1200" b="1" u="sng" kern="1400" dirty="0" smtClean="0">
                          <a:ln>
                            <a:noFill/>
                          </a:ln>
                          <a:effectLst/>
                          <a:latin typeface="Times New Roman" panose="02020603050405020304" pitchFamily="18" charset="0"/>
                          <a:cs typeface="Times New Roman" panose="02020603050405020304" pitchFamily="18" charset="0"/>
                        </a:rPr>
                        <a:t>Requestor</a:t>
                      </a:r>
                      <a:endParaRPr lang="en-US" sz="1200" b="1" u="sng"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22988" marT="22988" marB="22988">
                    <a:noFill/>
                  </a:tcPr>
                </a:tc>
                <a:extLst>
                  <a:ext uri="{0D108BD9-81ED-4DB2-BD59-A6C34878D82A}">
                    <a16:rowId xmlns:a16="http://schemas.microsoft.com/office/drawing/2014/main" val="3510085342"/>
                  </a:ext>
                </a:extLst>
              </a:tr>
              <a:tr h="752057">
                <a:tc>
                  <a:txBody>
                    <a:bodyPr/>
                    <a:lstStyle/>
                    <a:p>
                      <a:pPr>
                        <a:lnSpc>
                          <a:spcPct val="119000"/>
                        </a:lnSpc>
                        <a:spcAft>
                          <a:spcPts val="600"/>
                        </a:spcAft>
                      </a:pPr>
                      <a:r>
                        <a:rPr lang="en-US" sz="1100" kern="1400" baseline="0" dirty="0" smtClean="0">
                          <a:latin typeface="Times New Roman" panose="02020603050405020304" pitchFamily="18" charset="0"/>
                          <a:cs typeface="Times New Roman" panose="02020603050405020304" pitchFamily="18" charset="0"/>
                        </a:rPr>
                        <a:t>Ensure employees are aware of the RA process.</a:t>
                      </a:r>
                      <a:endParaRPr lang="en-US" sz="1100" b="0" kern="1400" baseline="0" dirty="0">
                        <a:solidFill>
                          <a:schemeClr val="tx1"/>
                        </a:solidFill>
                        <a:latin typeface="Times New Roman" panose="02020603050405020304" pitchFamily="18" charset="0"/>
                        <a:cs typeface="Times New Roman" panose="02020603050405020304" pitchFamily="18" charset="0"/>
                      </a:endParaRPr>
                    </a:p>
                  </a:txBody>
                  <a:tcPr marL="80456" marR="80456" marT="22988" marB="22988">
                    <a:noFill/>
                  </a:tcPr>
                </a:tc>
                <a:tc>
                  <a:txBody>
                    <a:bodyPr/>
                    <a:lstStyle/>
                    <a:p>
                      <a:pPr marR="0" indent="0" algn="l" rtl="0">
                        <a:lnSpc>
                          <a:spcPct val="119000"/>
                        </a:lnSpc>
                        <a:spcBef>
                          <a:spcPts val="0"/>
                        </a:spcBef>
                        <a:spcAft>
                          <a:spcPts val="600"/>
                        </a:spcAft>
                      </a:pPr>
                      <a:r>
                        <a:rPr lang="en-US" sz="1100" kern="1400" dirty="0" smtClean="0">
                          <a:ln>
                            <a:noFill/>
                          </a:ln>
                          <a:effectLst/>
                          <a:latin typeface="Times New Roman" panose="02020603050405020304" pitchFamily="18" charset="0"/>
                          <a:cs typeface="Times New Roman" panose="02020603050405020304" pitchFamily="18" charset="0"/>
                        </a:rPr>
                        <a:t>Ask for RA as soon as you have a</a:t>
                      </a:r>
                      <a:r>
                        <a:rPr lang="en-US" sz="1100" kern="1400" baseline="0" dirty="0" smtClean="0">
                          <a:ln>
                            <a:noFill/>
                          </a:ln>
                          <a:effectLst/>
                          <a:latin typeface="Times New Roman" panose="02020603050405020304" pitchFamily="18" charset="0"/>
                          <a:cs typeface="Times New Roman" panose="02020603050405020304" pitchFamily="18" charset="0"/>
                        </a:rPr>
                        <a:t> need.</a:t>
                      </a:r>
                      <a:endParaRPr lang="en-US" sz="1100" kern="1400" dirty="0" smtClean="0">
                        <a:ln>
                          <a:noFill/>
                        </a:ln>
                        <a:effectLst/>
                        <a:latin typeface="Times New Roman" panose="02020603050405020304" pitchFamily="18" charset="0"/>
                        <a:cs typeface="Times New Roman" panose="02020603050405020304" pitchFamily="18" charset="0"/>
                      </a:endParaRPr>
                    </a:p>
                    <a:p>
                      <a:pPr marR="0" indent="0" algn="l" rtl="0">
                        <a:lnSpc>
                          <a:spcPct val="119000"/>
                        </a:lnSpc>
                        <a:spcBef>
                          <a:spcPts val="0"/>
                        </a:spcBef>
                        <a:spcAft>
                          <a:spcPts val="600"/>
                        </a:spcAft>
                      </a:pPr>
                      <a:endParaRPr lang="en-US" sz="1100" b="0" kern="1400" dirty="0">
                        <a:ln>
                          <a:noFill/>
                        </a:ln>
                        <a:solidFill>
                          <a:srgbClr val="000000"/>
                        </a:solidFill>
                        <a:effectLst/>
                        <a:latin typeface="Times New Roman" panose="02020603050405020304" pitchFamily="18" charset="0"/>
                        <a:cs typeface="Times New Roman" panose="02020603050405020304" pitchFamily="18" charset="0"/>
                      </a:endParaRPr>
                    </a:p>
                  </a:txBody>
                  <a:tcPr marL="80456" marR="80456" marT="22988" marB="22988">
                    <a:noFill/>
                  </a:tcPr>
                </a:tc>
                <a:extLst>
                  <a:ext uri="{0D108BD9-81ED-4DB2-BD59-A6C34878D82A}">
                    <a16:rowId xmlns:a16="http://schemas.microsoft.com/office/drawing/2014/main" val="2018132862"/>
                  </a:ext>
                </a:extLst>
              </a:tr>
              <a:tr h="1565688">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baseline="0" dirty="0" smtClean="0">
                          <a:ln>
                            <a:noFill/>
                          </a:ln>
                          <a:effectLst/>
                          <a:latin typeface="Times New Roman" panose="02020603050405020304" pitchFamily="18" charset="0"/>
                          <a:cs typeface="Times New Roman" panose="02020603050405020304" pitchFamily="18" charset="0"/>
                        </a:rPr>
                        <a:t>Requests do not require any key words or the term “reasonable accommodation.” Acknowledge the request and n</a:t>
                      </a:r>
                      <a:r>
                        <a:rPr lang="en-US" sz="1100" kern="1400" baseline="0" dirty="0" smtClean="0">
                          <a:latin typeface="Times New Roman" panose="02020603050405020304" pitchFamily="18" charset="0"/>
                          <a:cs typeface="Times New Roman" panose="02020603050405020304" pitchFamily="18" charset="0"/>
                        </a:rPr>
                        <a:t>otify RA POC immediately</a:t>
                      </a:r>
                      <a:r>
                        <a:rPr lang="en-US" sz="1100" kern="1400" baseline="0" dirty="0" smtClean="0">
                          <a:ln>
                            <a:noFill/>
                          </a:ln>
                          <a:effectLst/>
                          <a:latin typeface="Times New Roman" panose="02020603050405020304" pitchFamily="18" charset="0"/>
                          <a:cs typeface="Times New Roman" panose="02020603050405020304" pitchFamily="18" charset="0"/>
                        </a:rPr>
                        <a:t>.</a:t>
                      </a:r>
                      <a:endParaRPr lang="en-US" sz="1100" b="0" kern="140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tc>
                  <a:txBody>
                    <a:bodyPr/>
                    <a:lstStyle/>
                    <a:p>
                      <a:pPr marR="0" indent="0" algn="l" rtl="0">
                        <a:lnSpc>
                          <a:spcPct val="119000"/>
                        </a:lnSpc>
                        <a:spcBef>
                          <a:spcPts val="0"/>
                        </a:spcBef>
                        <a:spcAft>
                          <a:spcPts val="600"/>
                        </a:spcAft>
                      </a:pPr>
                      <a:r>
                        <a:rPr lang="en-US" sz="1100" kern="1400" dirty="0" smtClean="0">
                          <a:ln>
                            <a:noFill/>
                          </a:ln>
                          <a:effectLst/>
                          <a:latin typeface="Times New Roman" panose="02020603050405020304" pitchFamily="18" charset="0"/>
                          <a:cs typeface="Times New Roman" panose="02020603050405020304" pitchFamily="18" charset="0"/>
                        </a:rPr>
                        <a:t>Make RA needs known to management or RA POC.</a:t>
                      </a:r>
                    </a:p>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You will be asked to fill out a form to confirm you are requesting RA.</a:t>
                      </a:r>
                      <a:endParaRPr lang="en-US" sz="1100" b="0" kern="1400" dirty="0" smtClean="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extLst>
                  <a:ext uri="{0D108BD9-81ED-4DB2-BD59-A6C34878D82A}">
                    <a16:rowId xmlns:a16="http://schemas.microsoft.com/office/drawing/2014/main" val="2505381470"/>
                  </a:ext>
                </a:extLst>
              </a:tr>
              <a:tr h="971966">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Respond to RA requests within</a:t>
                      </a:r>
                      <a:r>
                        <a:rPr lang="en-US" sz="1100" kern="1400" baseline="0" dirty="0" smtClean="0">
                          <a:ln>
                            <a:noFill/>
                          </a:ln>
                          <a:effectLst/>
                          <a:latin typeface="Times New Roman" panose="02020603050405020304" pitchFamily="18" charset="0"/>
                          <a:cs typeface="Times New Roman" panose="02020603050405020304" pitchFamily="18" charset="0"/>
                        </a:rPr>
                        <a:t> specified timeframes.</a:t>
                      </a:r>
                      <a:endParaRPr lang="en-US" sz="1100" kern="1400" dirty="0" smtClean="0">
                        <a:ln>
                          <a:noFill/>
                        </a:ln>
                        <a:effectLst/>
                        <a:latin typeface="Times New Roman" panose="02020603050405020304" pitchFamily="18" charset="0"/>
                        <a:cs typeface="Times New Roman" panose="02020603050405020304" pitchFamily="18" charset="0"/>
                      </a:endParaRPr>
                    </a:p>
                    <a:p>
                      <a:pPr marR="0" indent="0" algn="l" rtl="0">
                        <a:lnSpc>
                          <a:spcPct val="119000"/>
                        </a:lnSpc>
                        <a:spcBef>
                          <a:spcPts val="0"/>
                        </a:spcBef>
                        <a:spcAft>
                          <a:spcPts val="600"/>
                        </a:spcAft>
                      </a:pPr>
                      <a:endParaRPr lang="en-US" sz="1100" b="0"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Provide</a:t>
                      </a:r>
                      <a:r>
                        <a:rPr lang="en-US" sz="1100" kern="1400" baseline="0" dirty="0" smtClean="0">
                          <a:ln>
                            <a:noFill/>
                          </a:ln>
                          <a:effectLst/>
                          <a:latin typeface="Times New Roman" panose="02020603050405020304" pitchFamily="18" charset="0"/>
                          <a:cs typeface="Times New Roman" panose="02020603050405020304" pitchFamily="18" charset="0"/>
                        </a:rPr>
                        <a:t> requested information within specified timeframes.</a:t>
                      </a:r>
                      <a:endParaRPr lang="en-US" sz="1100" b="0" kern="1400" dirty="0" smtClean="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extLst>
                  <a:ext uri="{0D108BD9-81ED-4DB2-BD59-A6C34878D82A}">
                    <a16:rowId xmlns:a16="http://schemas.microsoft.com/office/drawing/2014/main" val="1350245251"/>
                  </a:ext>
                </a:extLst>
              </a:tr>
              <a:tr h="1411784">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Participate in the interactive process to determine the need for accommodation and what will meet the need. </a:t>
                      </a:r>
                    </a:p>
                    <a:p>
                      <a:pPr marR="0" indent="0" algn="l" rtl="0">
                        <a:lnSpc>
                          <a:spcPct val="119000"/>
                        </a:lnSpc>
                        <a:spcBef>
                          <a:spcPts val="0"/>
                        </a:spcBef>
                        <a:spcAft>
                          <a:spcPts val="600"/>
                        </a:spcAft>
                      </a:pPr>
                      <a:endParaRPr lang="en-US" sz="1100" b="0"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Participate in the          interactive process to        describe the RA requested and how it relates to your employment.</a:t>
                      </a:r>
                      <a:endParaRPr lang="en-US" sz="1100" b="0" kern="1400" dirty="0" smtClean="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extLst>
                  <a:ext uri="{0D108BD9-81ED-4DB2-BD59-A6C34878D82A}">
                    <a16:rowId xmlns:a16="http://schemas.microsoft.com/office/drawing/2014/main" val="3761103423"/>
                  </a:ext>
                </a:extLst>
              </a:tr>
              <a:tr h="1037653">
                <a:tc>
                  <a:txBody>
                    <a:bodyPr/>
                    <a:lstStyle/>
                    <a:p>
                      <a:pPr marR="0" indent="0" algn="l" rtl="0">
                        <a:lnSpc>
                          <a:spcPct val="119000"/>
                        </a:lnSpc>
                        <a:spcBef>
                          <a:spcPts val="0"/>
                        </a:spcBef>
                        <a:spcAft>
                          <a:spcPts val="600"/>
                        </a:spcAft>
                      </a:pPr>
                      <a:r>
                        <a:rPr lang="en-US" sz="1100" kern="1400" dirty="0" smtClean="0">
                          <a:ln>
                            <a:noFill/>
                          </a:ln>
                          <a:effectLst/>
                          <a:latin typeface="Times New Roman" panose="02020603050405020304" pitchFamily="18" charset="0"/>
                          <a:cs typeface="Times New Roman" panose="02020603050405020304" pitchFamily="18" charset="0"/>
                        </a:rPr>
                        <a:t>Only ask for relevant medical documentation</a:t>
                      </a:r>
                      <a:r>
                        <a:rPr lang="en-US" sz="1100" kern="1400" baseline="0" dirty="0" smtClean="0">
                          <a:ln>
                            <a:noFill/>
                          </a:ln>
                          <a:effectLst/>
                          <a:latin typeface="Times New Roman" panose="02020603050405020304" pitchFamily="18" charset="0"/>
                          <a:cs typeface="Times New Roman" panose="02020603050405020304" pitchFamily="18" charset="0"/>
                        </a:rPr>
                        <a:t> and k</a:t>
                      </a:r>
                      <a:r>
                        <a:rPr lang="en-US" sz="1100" kern="1400" dirty="0" smtClean="0">
                          <a:ln>
                            <a:noFill/>
                          </a:ln>
                          <a:effectLst/>
                          <a:latin typeface="Times New Roman" panose="02020603050405020304" pitchFamily="18" charset="0"/>
                          <a:cs typeface="Times New Roman" panose="02020603050405020304" pitchFamily="18" charset="0"/>
                        </a:rPr>
                        <a:t>eep information confidential.</a:t>
                      </a:r>
                      <a:endParaRPr lang="en-US" sz="1100" b="0"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tc>
                  <a:txBody>
                    <a:bodyPr/>
                    <a:lstStyle/>
                    <a:p>
                      <a:pPr marL="0" marR="0" lvl="0" indent="0" algn="l" defTabSz="914400" rtl="0" eaLnBrk="1" fontAlgn="auto" latinLnBrk="0" hangingPunct="1">
                        <a:lnSpc>
                          <a:spcPct val="119000"/>
                        </a:lnSpc>
                        <a:spcBef>
                          <a:spcPts val="0"/>
                        </a:spcBef>
                        <a:spcAft>
                          <a:spcPts val="600"/>
                        </a:spcAft>
                        <a:buClrTx/>
                        <a:buSzTx/>
                        <a:buFontTx/>
                        <a:buNone/>
                        <a:tabLst/>
                        <a:defRPr/>
                      </a:pPr>
                      <a:r>
                        <a:rPr lang="en-US" sz="1100" kern="1400" dirty="0" smtClean="0">
                          <a:ln>
                            <a:noFill/>
                          </a:ln>
                          <a:effectLst/>
                          <a:latin typeface="Times New Roman" panose="02020603050405020304" pitchFamily="18" charset="0"/>
                          <a:cs typeface="Times New Roman" panose="02020603050405020304" pitchFamily="18" charset="0"/>
                        </a:rPr>
                        <a:t>Provide relevant requested medical doc</a:t>
                      </a:r>
                      <a:r>
                        <a:rPr lang="en-US" sz="1100" kern="1400" baseline="0" dirty="0" smtClean="0">
                          <a:ln>
                            <a:noFill/>
                          </a:ln>
                          <a:effectLst/>
                          <a:latin typeface="Times New Roman" panose="02020603050405020304" pitchFamily="18" charset="0"/>
                          <a:cs typeface="Times New Roman" panose="02020603050405020304" pitchFamily="18" charset="0"/>
                        </a:rPr>
                        <a:t>u</a:t>
                      </a:r>
                      <a:r>
                        <a:rPr lang="en-US" sz="1100" kern="1400" dirty="0" smtClean="0">
                          <a:ln>
                            <a:noFill/>
                          </a:ln>
                          <a:effectLst/>
                          <a:latin typeface="Times New Roman" panose="02020603050405020304" pitchFamily="18" charset="0"/>
                          <a:cs typeface="Times New Roman" panose="02020603050405020304" pitchFamily="18" charset="0"/>
                        </a:rPr>
                        <a:t>mentation in specified timeframes.</a:t>
                      </a:r>
                    </a:p>
                    <a:p>
                      <a:pPr marR="0" indent="0" algn="l" rtl="0">
                        <a:lnSpc>
                          <a:spcPct val="119000"/>
                        </a:lnSpc>
                        <a:spcBef>
                          <a:spcPts val="0"/>
                        </a:spcBef>
                        <a:spcAft>
                          <a:spcPts val="600"/>
                        </a:spcAft>
                      </a:pPr>
                      <a:endParaRPr lang="en-US" sz="1100" b="0" kern="1400" dirty="0">
                        <a:ln>
                          <a:noFill/>
                        </a:ln>
                        <a:solidFill>
                          <a:schemeClr val="tx1"/>
                        </a:solidFill>
                        <a:effectLst/>
                        <a:latin typeface="Times New Roman" panose="02020603050405020304" pitchFamily="18" charset="0"/>
                        <a:cs typeface="Times New Roman" panose="02020603050405020304" pitchFamily="18" charset="0"/>
                      </a:endParaRPr>
                    </a:p>
                  </a:txBody>
                  <a:tcPr marL="80456" marR="80456" marT="22988" marB="22988">
                    <a:noFill/>
                  </a:tcPr>
                </a:tc>
                <a:extLst>
                  <a:ext uri="{0D108BD9-81ED-4DB2-BD59-A6C34878D82A}">
                    <a16:rowId xmlns:a16="http://schemas.microsoft.com/office/drawing/2014/main" val="952938133"/>
                  </a:ext>
                </a:extLst>
              </a:tr>
            </a:tbl>
          </a:graphicData>
        </a:graphic>
      </p:graphicFrame>
      <p:sp>
        <p:nvSpPr>
          <p:cNvPr id="16" name="TextBox 15"/>
          <p:cNvSpPr txBox="1"/>
          <p:nvPr/>
        </p:nvSpPr>
        <p:spPr>
          <a:xfrm>
            <a:off x="-4763" y="9571038"/>
            <a:ext cx="1371601" cy="254000"/>
          </a:xfrm>
          <a:prstGeom prst="rect">
            <a:avLst/>
          </a:prstGeom>
          <a:noFill/>
        </p:spPr>
        <p:txBody>
          <a:bodyPr>
            <a:spAutoFit/>
          </a:bodyPr>
          <a:lstStyle/>
          <a:p>
            <a:pPr eaLnBrk="1" hangingPunct="1">
              <a:defRPr/>
            </a:pPr>
            <a:r>
              <a:rPr lang="en-US" sz="1000" dirty="0">
                <a:solidFill>
                  <a:schemeClr val="bg1">
                    <a:lumMod val="75000"/>
                  </a:schemeClr>
                </a:solidFill>
              </a:rPr>
              <a:t>Rev Mar 2021</a:t>
            </a:r>
          </a:p>
        </p:txBody>
      </p:sp>
    </p:spTree>
    <p:extLst>
      <p:ext uri="{BB962C8B-B14F-4D97-AF65-F5344CB8AC3E}">
        <p14:creationId xmlns:p14="http://schemas.microsoft.com/office/powerpoint/2010/main" val="3145657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6177" y="522718"/>
            <a:ext cx="6521824" cy="440966"/>
          </a:xfrm>
        </p:spPr>
        <p:txBody>
          <a:bodyPr>
            <a:normAutofit fontScale="90000"/>
          </a:bodyPr>
          <a:lstStyle/>
          <a:p>
            <a:r>
              <a:rPr lang="en-US" sz="2471" u="sng" dirty="0">
                <a:solidFill>
                  <a:schemeClr val="tx1"/>
                </a:solidFill>
                <a:latin typeface="Times New Roman" panose="02020603050405020304" pitchFamily="18" charset="0"/>
                <a:cs typeface="Times New Roman" panose="02020603050405020304" pitchFamily="18" charset="0"/>
              </a:rPr>
              <a:t>What happens after a RA request is initiated?</a:t>
            </a:r>
            <a:r>
              <a:rPr lang="en-US" sz="2824" u="sng" dirty="0">
                <a:latin typeface="Times New Roman" panose="02020603050405020304" pitchFamily="18" charset="0"/>
                <a:cs typeface="Times New Roman" panose="02020603050405020304" pitchFamily="18" charset="0"/>
              </a:rPr>
              <a:t/>
            </a:r>
            <a:br>
              <a:rPr lang="en-US" sz="2824" u="sng" dirty="0">
                <a:latin typeface="Times New Roman" panose="02020603050405020304" pitchFamily="18" charset="0"/>
                <a:cs typeface="Times New Roman" panose="02020603050405020304" pitchFamily="18" charset="0"/>
              </a:rPr>
            </a:br>
            <a:endParaRPr lang="en-US" dirty="0"/>
          </a:p>
        </p:txBody>
      </p:sp>
      <p:sp>
        <p:nvSpPr>
          <p:cNvPr id="36" name="Text Placeholder 2"/>
          <p:cNvSpPr>
            <a:spLocks noGrp="1"/>
          </p:cNvSpPr>
          <p:nvPr>
            <p:ph idx="1"/>
          </p:nvPr>
        </p:nvSpPr>
        <p:spPr>
          <a:xfrm>
            <a:off x="3166860" y="6166930"/>
            <a:ext cx="3591341" cy="2295193"/>
          </a:xfrm>
          <a:noFill/>
        </p:spPr>
        <p:txBody>
          <a:bodyPr>
            <a:noAutofit/>
          </a:bodyPr>
          <a:lstStyle/>
          <a:p>
            <a:pPr marL="0" indent="0">
              <a:buNone/>
            </a:pPr>
            <a:r>
              <a:rPr lang="en-US" sz="1400" b="1" u="sng" dirty="0" smtClean="0">
                <a:latin typeface="Times New Roman" panose="02020603050405020304" pitchFamily="18" charset="0"/>
                <a:cs typeface="Times New Roman" panose="02020603050405020304" pitchFamily="18" charset="0"/>
              </a:rPr>
              <a:t>Is medical documentation required?</a:t>
            </a:r>
          </a:p>
          <a:p>
            <a:pPr marL="0" indent="0">
              <a:buNone/>
            </a:pPr>
            <a:r>
              <a:rPr lang="en-US" sz="1400" dirty="0">
                <a:latin typeface="Times New Roman" panose="02020603050405020304" pitchFamily="18" charset="0"/>
                <a:cs typeface="Times New Roman" panose="02020603050405020304" pitchFamily="18" charset="0"/>
              </a:rPr>
              <a:t>Medical documentation may be required to explain the nature of the condition (if not obvious), the need for RA, and how the accommodation will assist the requestor in applying for the job, performing the essential functions of the job, or enjoying benefits and privileges of the workplace. Management may need to request additional or clarifying medical information.  </a:t>
            </a:r>
          </a:p>
        </p:txBody>
      </p:sp>
      <p:sp>
        <p:nvSpPr>
          <p:cNvPr id="34" name="TextBox 33"/>
          <p:cNvSpPr txBox="1"/>
          <p:nvPr/>
        </p:nvSpPr>
        <p:spPr>
          <a:xfrm>
            <a:off x="252174" y="695096"/>
            <a:ext cx="6536765" cy="2107756"/>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wrap="square" rtlCol="0">
            <a:spAutoFit/>
          </a:bodyPr>
          <a:lstStyle/>
          <a:p>
            <a:r>
              <a:rPr lang="en-US" sz="1412" dirty="0">
                <a:solidFill>
                  <a:schemeClr val="tx1"/>
                </a:solidFill>
                <a:latin typeface="Times New Roman" panose="02020603050405020304" pitchFamily="18" charset="0"/>
                <a:cs typeface="Times New Roman" panose="02020603050405020304" pitchFamily="18" charset="0"/>
              </a:rPr>
              <a:t>The interactive process or discussions between management and the requestor help determine the RA needs and management’s obligation and ability to meet those needs. The requestor may be asked about the nature of the condition, any limitations, and possible accommodation options. </a:t>
            </a:r>
            <a:endParaRPr lang="en-US" sz="1412" dirty="0" smtClean="0">
              <a:solidFill>
                <a:schemeClr val="tx1"/>
              </a:solidFill>
              <a:latin typeface="Times New Roman" panose="02020603050405020304" pitchFamily="18" charset="0"/>
              <a:cs typeface="Times New Roman" panose="02020603050405020304" pitchFamily="18" charset="0"/>
            </a:endParaRPr>
          </a:p>
          <a:p>
            <a:endParaRPr lang="en-US" sz="1412" dirty="0">
              <a:solidFill>
                <a:schemeClr val="tx1"/>
              </a:solidFill>
              <a:latin typeface="Times New Roman" panose="02020603050405020304" pitchFamily="18" charset="0"/>
              <a:cs typeface="Times New Roman" panose="02020603050405020304" pitchFamily="18" charset="0"/>
            </a:endParaRPr>
          </a:p>
          <a:p>
            <a:r>
              <a:rPr lang="en-US" sz="1412" dirty="0">
                <a:solidFill>
                  <a:schemeClr val="tx1"/>
                </a:solidFill>
                <a:latin typeface="Times New Roman" panose="02020603050405020304" pitchFamily="18" charset="0"/>
                <a:cs typeface="Times New Roman" panose="02020603050405020304" pitchFamily="18" charset="0"/>
              </a:rPr>
              <a:t>These discussions help determine whether additional medical documentation is necessary; establish information about the essential functions of the position and how they can be performed; and determine the appropriate accommodation.</a:t>
            </a:r>
          </a:p>
          <a:p>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40" name="object 18" descr="Woman wearing bright pink jacket, in wheelchair, holding a folder." title="Woman in Wheelchair"/>
          <p:cNvSpPr/>
          <p:nvPr/>
        </p:nvSpPr>
        <p:spPr>
          <a:xfrm>
            <a:off x="200601" y="2802853"/>
            <a:ext cx="2796595" cy="1853637"/>
          </a:xfrm>
          <a:prstGeom prst="rect">
            <a:avLst/>
          </a:prstGeom>
          <a:blipFill>
            <a:blip r:embed="rId3" cstate="print"/>
            <a:srcRect/>
            <a:stretch>
              <a:fillRect l="-89292"/>
            </a:stretch>
          </a:blipFill>
          <a:ln>
            <a:solidFill>
              <a:schemeClr val="tx1"/>
            </a:solidFill>
          </a:ln>
        </p:spPr>
        <p:txBody>
          <a:bodyPr wrap="square" lIns="0" tIns="0" rIns="0" bIns="0" rtlCol="0"/>
          <a:lstStyle/>
          <a:p>
            <a:endParaRPr/>
          </a:p>
        </p:txBody>
      </p:sp>
      <p:sp>
        <p:nvSpPr>
          <p:cNvPr id="37" name="object 14" descr="Man holding hands to face, with eyes closed" title="Man with eyes closed"/>
          <p:cNvSpPr/>
          <p:nvPr/>
        </p:nvSpPr>
        <p:spPr>
          <a:xfrm>
            <a:off x="212187" y="4997231"/>
            <a:ext cx="1320693" cy="1463018"/>
          </a:xfrm>
          <a:prstGeom prst="rect">
            <a:avLst/>
          </a:prstGeom>
          <a:blipFill>
            <a:blip r:embed="rId4" cstate="print"/>
            <a:stretch>
              <a:fillRect/>
            </a:stretch>
          </a:blipFill>
          <a:ln>
            <a:solidFill>
              <a:schemeClr val="tx1"/>
            </a:solidFill>
          </a:ln>
        </p:spPr>
        <p:txBody>
          <a:bodyPr wrap="square" lIns="0" tIns="0" rIns="0" bIns="0" rtlCol="0"/>
          <a:lstStyle/>
          <a:p>
            <a:endParaRPr/>
          </a:p>
        </p:txBody>
      </p:sp>
      <p:sp>
        <p:nvSpPr>
          <p:cNvPr id="38" name="object 15" descr="Man in wheelchair, facing away, looking at stairs" title="Man in wheelchair"/>
          <p:cNvSpPr/>
          <p:nvPr/>
        </p:nvSpPr>
        <p:spPr>
          <a:xfrm>
            <a:off x="1706347" y="5005259"/>
            <a:ext cx="1255210" cy="1466086"/>
          </a:xfrm>
          <a:prstGeom prst="rect">
            <a:avLst/>
          </a:prstGeom>
          <a:blipFill>
            <a:blip r:embed="rId5" cstate="print"/>
            <a:stretch>
              <a:fillRect/>
            </a:stretch>
          </a:blipFill>
          <a:ln>
            <a:solidFill>
              <a:schemeClr val="tx1"/>
            </a:solidFill>
          </a:ln>
        </p:spPr>
        <p:txBody>
          <a:bodyPr wrap="square" lIns="0" tIns="0" rIns="0" bIns="0" rtlCol="0"/>
          <a:lstStyle/>
          <a:p>
            <a:endParaRPr/>
          </a:p>
        </p:txBody>
      </p:sp>
      <p:sp>
        <p:nvSpPr>
          <p:cNvPr id="33" name="object 5"/>
          <p:cNvSpPr txBox="1"/>
          <p:nvPr/>
        </p:nvSpPr>
        <p:spPr>
          <a:xfrm>
            <a:off x="252175" y="6864724"/>
            <a:ext cx="2749369" cy="2374176"/>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vert="horz" wrap="square" lIns="0" tIns="0" rIns="0" bIns="0" rtlCol="0">
            <a:spAutoFit/>
          </a:bodyPr>
          <a:lstStyle/>
          <a:p>
            <a:pPr marL="11206" marR="4483" indent="-560">
              <a:lnSpc>
                <a:spcPct val="95000"/>
              </a:lnSpc>
            </a:pPr>
            <a:r>
              <a:rPr lang="en-US" sz="1412" b="1" u="sng" spc="-4" dirty="0">
                <a:latin typeface="Times New Roman" panose="02020603050405020304" pitchFamily="18" charset="0"/>
                <a:cs typeface="Times New Roman" panose="02020603050405020304" pitchFamily="18" charset="0"/>
              </a:rPr>
              <a:t>What is considered a disability within the RA Process</a:t>
            </a:r>
            <a:r>
              <a:rPr lang="en-US" sz="1765" b="1" u="sng" spc="-4" dirty="0">
                <a:latin typeface="Times New Roman" panose="02020603050405020304" pitchFamily="18" charset="0"/>
                <a:cs typeface="Times New Roman" panose="02020603050405020304" pitchFamily="18" charset="0"/>
              </a:rPr>
              <a:t>?</a:t>
            </a:r>
          </a:p>
          <a:p>
            <a:pPr marL="11206" marR="4483" indent="-560">
              <a:lnSpc>
                <a:spcPct val="95000"/>
              </a:lnSpc>
            </a:pPr>
            <a:endParaRPr lang="en-US" sz="1765" b="1" u="sng" spc="-4" dirty="0">
              <a:latin typeface="Times New Roman" panose="02020603050405020304" pitchFamily="18" charset="0"/>
              <a:cs typeface="Times New Roman" panose="02020603050405020304" pitchFamily="18" charset="0"/>
            </a:endParaRPr>
          </a:p>
          <a:p>
            <a:pPr marL="11206" marR="4483" indent="-560">
              <a:lnSpc>
                <a:spcPct val="95000"/>
              </a:lnSpc>
            </a:pPr>
            <a:r>
              <a:rPr lang="en-US" sz="1412" spc="-4" dirty="0">
                <a:solidFill>
                  <a:schemeClr val="tx1"/>
                </a:solidFill>
                <a:latin typeface="Times New Roman" panose="02020603050405020304" pitchFamily="18" charset="0"/>
                <a:cs typeface="Times New Roman" panose="02020603050405020304" pitchFamily="18" charset="0"/>
              </a:rPr>
              <a:t>A disability is a physical or mental impairment (physical, mental, or psychological disorder / condition) that </a:t>
            </a:r>
            <a:r>
              <a:rPr lang="en-US" sz="1412" u="sng" spc="-4" dirty="0">
                <a:solidFill>
                  <a:schemeClr val="tx1"/>
                </a:solidFill>
                <a:latin typeface="Times New Roman" panose="02020603050405020304" pitchFamily="18" charset="0"/>
                <a:cs typeface="Times New Roman" panose="02020603050405020304" pitchFamily="18" charset="0"/>
              </a:rPr>
              <a:t>substantially limits </a:t>
            </a:r>
            <a:r>
              <a:rPr lang="en-US" sz="1412" spc="-4" dirty="0">
                <a:solidFill>
                  <a:schemeClr val="tx1"/>
                </a:solidFill>
                <a:latin typeface="Times New Roman" panose="02020603050405020304" pitchFamily="18" charset="0"/>
                <a:cs typeface="Times New Roman" panose="02020603050405020304" pitchFamily="18" charset="0"/>
              </a:rPr>
              <a:t>one or more of a major life activity. </a:t>
            </a:r>
          </a:p>
          <a:p>
            <a:pPr marL="11206" marR="4483" indent="-560">
              <a:lnSpc>
                <a:spcPct val="95000"/>
              </a:lnSpc>
            </a:pPr>
            <a:endParaRPr lang="en-US" sz="1059" spc="-4" dirty="0">
              <a:solidFill>
                <a:schemeClr val="tx1"/>
              </a:solidFill>
              <a:latin typeface="Times New Roman" panose="02020603050405020304" pitchFamily="18" charset="0"/>
              <a:cs typeface="Times New Roman" panose="02020603050405020304" pitchFamily="18" charset="0"/>
            </a:endParaRPr>
          </a:p>
          <a:p>
            <a:pPr marL="11206" marR="4483" indent="-560">
              <a:lnSpc>
                <a:spcPct val="95000"/>
              </a:lnSpc>
            </a:pPr>
            <a:r>
              <a:rPr lang="en-US" sz="1412" spc="-4" dirty="0">
                <a:solidFill>
                  <a:schemeClr val="tx1"/>
                </a:solidFill>
                <a:latin typeface="Times New Roman" panose="02020603050405020304" pitchFamily="18" charset="0"/>
                <a:cs typeface="Times New Roman" panose="02020603050405020304" pitchFamily="18" charset="0"/>
              </a:rPr>
              <a:t>The RA process is also available for temporary medical conditions</a:t>
            </a:r>
            <a:r>
              <a:rPr lang="en-US" sz="1765" b="1" spc="-4"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235" b="1" u="sng" spc="-4" dirty="0">
              <a:latin typeface="Times New Roman" panose="02020603050405020304" pitchFamily="18" charset="0"/>
              <a:cs typeface="Times New Roman" panose="02020603050405020304" pitchFamily="18" charset="0"/>
            </a:endParaRPr>
          </a:p>
        </p:txBody>
      </p:sp>
      <p:sp>
        <p:nvSpPr>
          <p:cNvPr id="35" name="object 5"/>
          <p:cNvSpPr txBox="1"/>
          <p:nvPr/>
        </p:nvSpPr>
        <p:spPr>
          <a:xfrm>
            <a:off x="3305915" y="2802852"/>
            <a:ext cx="3412299" cy="1411605"/>
          </a:xfrm>
          <a:prstGeom prst="rect">
            <a:avLst/>
          </a:prstGeom>
          <a:noFill/>
          <a:effectLst/>
        </p:spPr>
        <p:style>
          <a:lnRef idx="1">
            <a:schemeClr val="dk1"/>
          </a:lnRef>
          <a:fillRef idx="2">
            <a:schemeClr val="dk1"/>
          </a:fillRef>
          <a:effectRef idx="1">
            <a:schemeClr val="dk1"/>
          </a:effectRef>
          <a:fontRef idx="minor">
            <a:schemeClr val="dk1"/>
          </a:fontRef>
        </p:style>
        <p:txBody>
          <a:bodyPr vert="horz" wrap="square" lIns="0" tIns="0" rIns="0" bIns="0" rtlCol="0">
            <a:spAutoFit/>
          </a:bodyPr>
          <a:lstStyle/>
          <a:p>
            <a:pPr marL="11206" marR="4483" indent="-560" algn="ctr">
              <a:lnSpc>
                <a:spcPct val="95000"/>
              </a:lnSpc>
            </a:pPr>
            <a:r>
              <a:rPr lang="en-US" b="1" u="sng" spc="-4" dirty="0">
                <a:latin typeface="Times New Roman" panose="02020603050405020304" pitchFamily="18" charset="0"/>
                <a:cs typeface="Times New Roman" panose="02020603050405020304" pitchFamily="18" charset="0"/>
              </a:rPr>
              <a:t>What is considered Reasonable?</a:t>
            </a:r>
          </a:p>
          <a:p>
            <a:pPr marL="11206" marR="4483" indent="-560" algn="ctr">
              <a:lnSpc>
                <a:spcPct val="95000"/>
              </a:lnSpc>
            </a:pPr>
            <a:endParaRPr lang="en-US" sz="794" b="1" spc="-4" dirty="0">
              <a:latin typeface="Times New Roman" panose="02020603050405020304" pitchFamily="18" charset="0"/>
              <a:cs typeface="Times New Roman" panose="02020603050405020304" pitchFamily="18" charset="0"/>
            </a:endParaRPr>
          </a:p>
          <a:p>
            <a:pPr marL="11206" marR="4483" indent="-560" algn="ctr">
              <a:lnSpc>
                <a:spcPct val="95000"/>
              </a:lnSpc>
            </a:pPr>
            <a:r>
              <a:rPr lang="en-US" sz="1412" spc="-4" dirty="0">
                <a:latin typeface="Times New Roman" panose="02020603050405020304" pitchFamily="18" charset="0"/>
                <a:cs typeface="Times New Roman" panose="02020603050405020304" pitchFamily="18" charset="0"/>
              </a:rPr>
              <a:t>A reasonable accommodation is one that seems reasonable and would not impose an undue hardship on the Department of the Navy (DON).</a:t>
            </a:r>
            <a:endParaRPr lang="en-US" sz="1412" spc="-4" dirty="0">
              <a:solidFill>
                <a:srgbClr val="FF0000"/>
              </a:solidFill>
              <a:latin typeface="Times New Roman" panose="02020603050405020304" pitchFamily="18" charset="0"/>
              <a:cs typeface="Times New Roman" panose="02020603050405020304" pitchFamily="18" charset="0"/>
            </a:endParaRPr>
          </a:p>
          <a:p>
            <a:pPr marL="11206" marR="4483" indent="-560" algn="ctr">
              <a:lnSpc>
                <a:spcPct val="95000"/>
              </a:lnSpc>
            </a:pPr>
            <a:endParaRPr sz="1412"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9" name="object 19" descr="A woman and a man, wearing reflective vests, sunglasses and hard hats, looking away" title="A man and a woman in hard hats"/>
          <p:cNvSpPr/>
          <p:nvPr/>
        </p:nvSpPr>
        <p:spPr>
          <a:xfrm>
            <a:off x="3798268" y="4305741"/>
            <a:ext cx="2318897" cy="1769905"/>
          </a:xfrm>
          <a:prstGeom prst="rect">
            <a:avLst/>
          </a:prstGeom>
          <a:blipFill>
            <a:blip r:embed="rId6" cstate="print"/>
            <a:stretch>
              <a:fillRect/>
            </a:stretch>
          </a:blipFill>
          <a:ln>
            <a:solidFill>
              <a:schemeClr val="tx1"/>
            </a:solidFill>
          </a:ln>
        </p:spPr>
        <p:txBody>
          <a:bodyPr wrap="square" lIns="0" tIns="0" rIns="0" bIns="0" rtlCol="0"/>
          <a:lstStyle/>
          <a:p>
            <a:endParaRPr/>
          </a:p>
        </p:txBody>
      </p:sp>
      <p:sp>
        <p:nvSpPr>
          <p:cNvPr id="2" name="TextBox 1"/>
          <p:cNvSpPr txBox="1"/>
          <p:nvPr/>
        </p:nvSpPr>
        <p:spPr>
          <a:xfrm>
            <a:off x="3166860" y="8555989"/>
            <a:ext cx="3354964" cy="744243"/>
          </a:xfrm>
          <a:prstGeom prst="rect">
            <a:avLst/>
          </a:prstGeom>
          <a:solidFill>
            <a:schemeClr val="accent1">
              <a:lumMod val="20000"/>
              <a:lumOff val="80000"/>
            </a:schemeClr>
          </a:solidFill>
          <a:effectLst>
            <a:softEdge rad="12700"/>
          </a:effectLst>
        </p:spPr>
        <p:txBody>
          <a:bodyPr wrap="square" rtlCol="0">
            <a:spAutoFit/>
          </a:bodyPr>
          <a:lstStyle/>
          <a:p>
            <a:r>
              <a:rPr lang="en-US" sz="1412" b="1" dirty="0">
                <a:latin typeface="Times New Roman" panose="02020603050405020304" pitchFamily="18" charset="0"/>
                <a:cs typeface="Times New Roman" panose="02020603050405020304" pitchFamily="18" charset="0"/>
              </a:rPr>
              <a:t>*All medical documentation will be kept confidential. The information is available only to those with a “need to know.”</a:t>
            </a:r>
          </a:p>
        </p:txBody>
      </p:sp>
      <p:sp>
        <p:nvSpPr>
          <p:cNvPr id="12" name="TextBox 11"/>
          <p:cNvSpPr txBox="1"/>
          <p:nvPr/>
        </p:nvSpPr>
        <p:spPr>
          <a:xfrm>
            <a:off x="-4763" y="9571038"/>
            <a:ext cx="1371601" cy="254000"/>
          </a:xfrm>
          <a:prstGeom prst="rect">
            <a:avLst/>
          </a:prstGeom>
          <a:noFill/>
        </p:spPr>
        <p:txBody>
          <a:bodyPr>
            <a:spAutoFit/>
          </a:bodyPr>
          <a:lstStyle/>
          <a:p>
            <a:pPr eaLnBrk="1" hangingPunct="1">
              <a:defRPr/>
            </a:pPr>
            <a:r>
              <a:rPr lang="en-US" sz="1000" dirty="0">
                <a:solidFill>
                  <a:schemeClr val="bg1">
                    <a:lumMod val="75000"/>
                  </a:schemeClr>
                </a:solidFill>
              </a:rPr>
              <a:t>Rev Mar 2021</a:t>
            </a:r>
          </a:p>
        </p:txBody>
      </p:sp>
    </p:spTree>
    <p:extLst>
      <p:ext uri="{BB962C8B-B14F-4D97-AF65-F5344CB8AC3E}">
        <p14:creationId xmlns:p14="http://schemas.microsoft.com/office/powerpoint/2010/main" val="3637025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798" y="513992"/>
            <a:ext cx="4779757" cy="523909"/>
          </a:xfrm>
        </p:spPr>
        <p:txBody>
          <a:bodyPr>
            <a:noAutofit/>
          </a:bodyPr>
          <a:lstStyle/>
          <a:p>
            <a:pPr algn="ctr"/>
            <a:r>
              <a:rPr lang="en-US" sz="3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Workplace Accessibility</a:t>
            </a:r>
            <a:r>
              <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600" dirty="0"/>
          </a:p>
        </p:txBody>
      </p:sp>
      <p:sp>
        <p:nvSpPr>
          <p:cNvPr id="8" name="Rectangle 7"/>
          <p:cNvSpPr/>
          <p:nvPr/>
        </p:nvSpPr>
        <p:spPr>
          <a:xfrm>
            <a:off x="337110" y="938230"/>
            <a:ext cx="4098526" cy="2387128"/>
          </a:xfrm>
          <a:prstGeom prst="rect">
            <a:avLst/>
          </a:prstGeom>
          <a:noFill/>
        </p:spPr>
        <p:txBody>
          <a:bodyPr wrap="square">
            <a:spAutoFit/>
          </a:bodyPr>
          <a:lstStyle/>
          <a:p>
            <a:pPr algn="just"/>
            <a:r>
              <a:rPr lang="en-US" sz="1147" kern="0" dirty="0">
                <a:latin typeface="Times New Roman" panose="02020603050405020304" pitchFamily="18" charset="0"/>
                <a:cs typeface="Times New Roman" panose="02020603050405020304" pitchFamily="18" charset="0"/>
              </a:rPr>
              <a:t>If you wish to report an accessibility issue related to electronic and information technology, or related to the physical accessibility of facilities, please send a detailed email to </a:t>
            </a:r>
            <a:r>
              <a:rPr lang="en-US" sz="1147" u="sng" kern="0" dirty="0">
                <a:solidFill>
                  <a:srgbClr val="0070C0"/>
                </a:solidFill>
                <a:latin typeface="Times New Roman" panose="02020603050405020304" pitchFamily="18" charset="0"/>
                <a:cs typeface="Times New Roman" panose="02020603050405020304" pitchFamily="18" charset="0"/>
              </a:rPr>
              <a:t>donoeeo.fct@navy.mil</a:t>
            </a:r>
            <a:r>
              <a:rPr lang="en-US" sz="1147" u="sng" kern="0" dirty="0">
                <a:solidFill>
                  <a:schemeClr val="accent1"/>
                </a:solidFill>
                <a:latin typeface="Times New Roman" panose="02020603050405020304" pitchFamily="18" charset="0"/>
                <a:cs typeface="Times New Roman" panose="02020603050405020304" pitchFamily="18" charset="0"/>
              </a:rPr>
              <a:t> </a:t>
            </a:r>
            <a:r>
              <a:rPr lang="en-US" sz="1147" kern="0" dirty="0">
                <a:latin typeface="Times New Roman" panose="02020603050405020304" pitchFamily="18" charset="0"/>
                <a:cs typeface="Times New Roman" panose="02020603050405020304" pitchFamily="18" charset="0"/>
              </a:rPr>
              <a:t>with your contact information, the organization with which you are employed, and a description of the specific accessibility concern. </a:t>
            </a:r>
            <a:r>
              <a:rPr lang="en-US" sz="1147" dirty="0">
                <a:latin typeface="Times New Roman" panose="02020603050405020304" pitchFamily="18" charset="0"/>
                <a:cs typeface="Times New Roman" panose="02020603050405020304" pitchFamily="18" charset="0"/>
              </a:rPr>
              <a:t>You may also file a Section 508 complaint regarding IT and electronic information accessibility through the DOD at this website:</a:t>
            </a:r>
          </a:p>
          <a:p>
            <a:pPr algn="just"/>
            <a:r>
              <a:rPr lang="en-US" sz="1147" u="sng" kern="0" dirty="0">
                <a:solidFill>
                  <a:srgbClr val="0070C0"/>
                </a:solidFill>
                <a:latin typeface="Times New Roman" panose="02020603050405020304" pitchFamily="18" charset="0"/>
                <a:cs typeface="Times New Roman" panose="02020603050405020304" pitchFamily="18" charset="0"/>
              </a:rPr>
              <a:t>http://dodcio.defense.gov/DoDSection508/Section-508-Form</a:t>
            </a:r>
            <a:r>
              <a:rPr lang="en-US" sz="1147" kern="0" dirty="0">
                <a:solidFill>
                  <a:srgbClr val="0070C0"/>
                </a:solidFill>
                <a:latin typeface="Times New Roman" panose="02020603050405020304" pitchFamily="18" charset="0"/>
                <a:cs typeface="Times New Roman" panose="02020603050405020304" pitchFamily="18" charset="0"/>
              </a:rPr>
              <a:t>. </a:t>
            </a:r>
          </a:p>
          <a:p>
            <a:pPr algn="just"/>
            <a:r>
              <a:rPr lang="en-US" sz="1147" dirty="0">
                <a:latin typeface="Times New Roman" panose="02020603050405020304" pitchFamily="18" charset="0"/>
                <a:cs typeface="Times New Roman" panose="02020603050405020304" pitchFamily="18" charset="0"/>
              </a:rPr>
              <a:t>You can find information on how to file an ABA complaint about facilities accessibility through the United States Access Board at this website:</a:t>
            </a:r>
          </a:p>
          <a:p>
            <a:pPr algn="just"/>
            <a:r>
              <a:rPr lang="en-US" sz="1147" u="sng" kern="0" dirty="0">
                <a:solidFill>
                  <a:srgbClr val="0070C0"/>
                </a:solidFill>
                <a:latin typeface="Times New Roman" panose="02020603050405020304" pitchFamily="18" charset="0"/>
                <a:cs typeface="Times New Roman" panose="02020603050405020304" pitchFamily="18" charset="0"/>
              </a:rPr>
              <a:t>https://www.access-board.gov/enforcement/</a:t>
            </a:r>
          </a:p>
        </p:txBody>
      </p:sp>
      <p:pic>
        <p:nvPicPr>
          <p:cNvPr id="9" name="Picture 8" descr="Handicap push to open button" title="Handicap Push butt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4720" y="938230"/>
            <a:ext cx="1956041" cy="1079194"/>
          </a:xfrm>
          <a:prstGeom prst="rect">
            <a:avLst/>
          </a:prstGeom>
          <a:ln>
            <a:solidFill>
              <a:schemeClr val="tx1"/>
            </a:solidFill>
          </a:ln>
        </p:spPr>
      </p:pic>
      <p:sp>
        <p:nvSpPr>
          <p:cNvPr id="28" name="AutoShape 2"/>
          <p:cNvSpPr>
            <a:spLocks noChangeArrowheads="1"/>
          </p:cNvSpPr>
          <p:nvPr/>
        </p:nvSpPr>
        <p:spPr bwMode="auto">
          <a:xfrm>
            <a:off x="4435636" y="2047307"/>
            <a:ext cx="2175649" cy="1145359"/>
          </a:xfrm>
          <a:prstGeom prst="flowChartAlternateProcess">
            <a:avLst/>
          </a:prstGeom>
          <a:solidFill>
            <a:schemeClr val="bg1">
              <a:lumMod val="85000"/>
            </a:schemeClr>
          </a:solidFill>
          <a:ln w="12700" algn="ctr">
            <a:solidFill>
              <a:srgbClr val="95B4D8"/>
            </a:solidFill>
            <a:miter lim="800000"/>
            <a:headEnd/>
            <a:tailEnd/>
          </a:ln>
          <a:effectLst>
            <a:outerShdw dist="35921" dir="2700000" algn="ctr" rotWithShape="0">
              <a:srgbClr val="27415F">
                <a:alpha val="50000"/>
              </a:srgbClr>
            </a:outerShdw>
          </a:effectLst>
        </p:spPr>
        <p:txBody>
          <a:bodyPr vert="horz" wrap="square" lIns="32273" tIns="32273" rIns="32273" bIns="32273" numCol="1" anchor="t" anchorCtr="0" compatLnSpc="1">
            <a:prstTxWarp prst="textNoShape">
              <a:avLst/>
            </a:prstTxWarp>
          </a:bodyPr>
          <a:lstStyle/>
          <a:p>
            <a:pPr algn="ctr" defTabSz="806867"/>
            <a:r>
              <a:rPr lang="en-US" altLang="en-US" sz="1235" b="1" dirty="0">
                <a:solidFill>
                  <a:srgbClr val="000000"/>
                </a:solidFill>
                <a:latin typeface="Times New Roman" panose="02020603050405020304" pitchFamily="18" charset="0"/>
                <a:cs typeface="Times New Roman" panose="02020603050405020304" pitchFamily="18" charset="0"/>
              </a:rPr>
              <a:t>Request this brochure in an alternative </a:t>
            </a:r>
          </a:p>
          <a:p>
            <a:pPr algn="ctr" defTabSz="806867"/>
            <a:r>
              <a:rPr lang="en-US" altLang="en-US" sz="1235" b="1" dirty="0">
                <a:solidFill>
                  <a:srgbClr val="000000"/>
                </a:solidFill>
                <a:latin typeface="Times New Roman" panose="02020603050405020304" pitchFamily="18" charset="0"/>
                <a:cs typeface="Times New Roman" panose="02020603050405020304" pitchFamily="18" charset="0"/>
              </a:rPr>
              <a:t>accessible format: </a:t>
            </a:r>
          </a:p>
          <a:p>
            <a:pPr algn="ctr" defTabSz="806867"/>
            <a:r>
              <a:rPr lang="en-US" altLang="en-US" sz="1235" b="1" dirty="0">
                <a:solidFill>
                  <a:srgbClr val="000000"/>
                </a:solidFill>
                <a:latin typeface="Times New Roman" panose="02020603050405020304" pitchFamily="18" charset="0"/>
                <a:cs typeface="Times New Roman" panose="02020603050405020304" pitchFamily="18" charset="0"/>
              </a:rPr>
              <a:t>(808) 471-5099 or CPFRA@navy.mil</a:t>
            </a:r>
            <a:endParaRPr lang="en-US" altLang="en-US" sz="1235"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337110" y="3329927"/>
            <a:ext cx="6276521" cy="499689"/>
          </a:xfrm>
          <a:prstGeom prst="rect">
            <a:avLst/>
          </a:prstGeom>
          <a:solidFill>
            <a:schemeClr val="accent1">
              <a:lumMod val="20000"/>
              <a:lumOff val="80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1235" b="1" dirty="0">
                <a:latin typeface="Times New Roman" panose="02020603050405020304" pitchFamily="18" charset="0"/>
                <a:cs typeface="Times New Roman" panose="02020603050405020304" pitchFamily="18" charset="0"/>
              </a:rPr>
              <a:t>*Department of Navy (DON) IT Facilities Accessibility Policy can be found here:</a:t>
            </a:r>
          </a:p>
          <a:p>
            <a:pPr algn="ctr"/>
            <a:r>
              <a:rPr lang="en-US" sz="1412" b="1" u="sng" dirty="0">
                <a:solidFill>
                  <a:srgbClr val="0070C0"/>
                </a:solidFill>
                <a:latin typeface="Times New Roman" panose="02020603050405020304" pitchFamily="18" charset="0"/>
                <a:cs typeface="Times New Roman" panose="02020603050405020304" pitchFamily="18" charset="0"/>
              </a:rPr>
              <a:t>https://</a:t>
            </a:r>
            <a:r>
              <a:rPr lang="en-US" sz="1235" b="1" u="sng" dirty="0">
                <a:solidFill>
                  <a:srgbClr val="0070C0"/>
                </a:solidFill>
                <a:latin typeface="Times New Roman" panose="02020603050405020304" pitchFamily="18" charset="0"/>
                <a:cs typeface="Times New Roman" panose="02020603050405020304" pitchFamily="18" charset="0"/>
              </a:rPr>
              <a:t>www.secnav.navy.mil/mra/eeo/Pages/Accessibility-of-IT-and-Facilities.aspx</a:t>
            </a:r>
            <a:endParaRPr lang="en-US" sz="1235" b="1" dirty="0">
              <a:solidFill>
                <a:srgbClr val="0070C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39455" y="3907001"/>
            <a:ext cx="6271830" cy="2079800"/>
          </a:xfrm>
          <a:prstGeom prst="rect">
            <a:avLst/>
          </a:prstGeom>
          <a:noFill/>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b="1" u="sng" dirty="0" smtClean="0">
                <a:latin typeface="Times New Roman" panose="02020603050405020304" pitchFamily="18" charset="0"/>
                <a:cs typeface="Times New Roman" panose="02020603050405020304" pitchFamily="18" charset="0"/>
              </a:rPr>
              <a:t>Workplace Personal Assistance Services (PAS)</a:t>
            </a:r>
          </a:p>
          <a:p>
            <a:r>
              <a:rPr lang="en-US" sz="1235" b="1" u="sng" dirty="0">
                <a:latin typeface="Times New Roman" panose="02020603050405020304" pitchFamily="18" charset="0"/>
                <a:cs typeface="Times New Roman" panose="02020603050405020304" pitchFamily="18" charset="0"/>
              </a:rPr>
              <a:t> </a:t>
            </a:r>
          </a:p>
          <a:p>
            <a:pPr algn="just"/>
            <a:r>
              <a:rPr lang="en-US" sz="1235" dirty="0">
                <a:latin typeface="Times New Roman" panose="02020603050405020304" pitchFamily="18" charset="0"/>
                <a:cs typeface="Times New Roman" panose="02020603050405020304" pitchFamily="18" charset="0"/>
              </a:rPr>
              <a:t>Federal agencies are required to provide PAS to employees who have severe/targeted disabilities so that they can perform Activities of Daily Living (ADLs) in the workplace or work related activities. ADLs are tasks such as putting on clothes, eating, using the restroom, etc.</a:t>
            </a:r>
          </a:p>
          <a:p>
            <a:pPr algn="just"/>
            <a:endParaRPr lang="en-US" sz="1235" dirty="0">
              <a:latin typeface="Times New Roman" panose="02020603050405020304" pitchFamily="18" charset="0"/>
              <a:cs typeface="Times New Roman" panose="02020603050405020304" pitchFamily="18" charset="0"/>
            </a:endParaRPr>
          </a:p>
          <a:p>
            <a:pPr algn="just"/>
            <a:r>
              <a:rPr lang="en-US" sz="1235" dirty="0">
                <a:latin typeface="Times New Roman" panose="02020603050405020304" pitchFamily="18" charset="0"/>
                <a:cs typeface="Times New Roman" panose="02020603050405020304" pitchFamily="18" charset="0"/>
              </a:rPr>
              <a:t>Individuals can make a request either verbally or in writing to their supervisor or RA POC. </a:t>
            </a:r>
          </a:p>
          <a:p>
            <a:pPr algn="just"/>
            <a:endParaRPr lang="en-US" sz="1235" dirty="0">
              <a:latin typeface="Times New Roman" panose="02020603050405020304" pitchFamily="18" charset="0"/>
              <a:cs typeface="Times New Roman" panose="02020603050405020304" pitchFamily="18" charset="0"/>
            </a:endParaRPr>
          </a:p>
          <a:p>
            <a:pPr algn="just"/>
            <a:r>
              <a:rPr lang="en-US" sz="1235" dirty="0">
                <a:latin typeface="Times New Roman" panose="02020603050405020304" pitchFamily="18" charset="0"/>
                <a:cs typeface="Times New Roman" panose="02020603050405020304" pitchFamily="18" charset="0"/>
              </a:rPr>
              <a:t>PAS can be provided to a single individual or to a group of individuals as long as it is provided in a timely manner.</a:t>
            </a:r>
          </a:p>
        </p:txBody>
      </p:sp>
      <p:sp>
        <p:nvSpPr>
          <p:cNvPr id="43" name="Rectangle 42"/>
          <p:cNvSpPr/>
          <p:nvPr/>
        </p:nvSpPr>
        <p:spPr>
          <a:xfrm>
            <a:off x="337110" y="6047958"/>
            <a:ext cx="6274175" cy="3199658"/>
          </a:xfrm>
          <a:prstGeom prst="rect">
            <a:avLst/>
          </a:prstGeom>
          <a:solidFill>
            <a:schemeClr val="accent1">
              <a:lumMod val="20000"/>
              <a:lumOff val="80000"/>
            </a:schemeClr>
          </a:solidFill>
        </p:spPr>
        <p:txBody>
          <a:bodyPr wrap="square">
            <a:spAutoFit/>
          </a:bodyPr>
          <a:lstStyle/>
          <a:p>
            <a:pPr algn="ctr">
              <a:spcBef>
                <a:spcPts val="4"/>
              </a:spcBef>
            </a:pPr>
            <a:r>
              <a:rPr lang="en-US" b="1" dirty="0">
                <a:latin typeface="Times New Roman" panose="02020603050405020304" pitchFamily="18" charset="0"/>
                <a:cs typeface="Times New Roman" panose="02020603050405020304" pitchFamily="18" charset="0"/>
              </a:rPr>
              <a:t>To request </a:t>
            </a:r>
            <a:r>
              <a:rPr lang="en-US" b="1" dirty="0" smtClean="0">
                <a:latin typeface="Times New Roman" panose="02020603050405020304" pitchFamily="18" charset="0"/>
                <a:cs typeface="Times New Roman" panose="02020603050405020304" pitchFamily="18" charset="0"/>
              </a:rPr>
              <a:t>RA, </a:t>
            </a:r>
            <a:r>
              <a:rPr lang="en-US" b="1" dirty="0">
                <a:latin typeface="Times New Roman" panose="02020603050405020304" pitchFamily="18" charset="0"/>
                <a:cs typeface="Times New Roman" panose="02020603050405020304" pitchFamily="18" charset="0"/>
              </a:rPr>
              <a:t>contact your supervisor or your servicing RA </a:t>
            </a:r>
            <a:r>
              <a:rPr lang="en-US" b="1" dirty="0" smtClean="0">
                <a:latin typeface="Times New Roman" panose="02020603050405020304" pitchFamily="18" charset="0"/>
                <a:cs typeface="Times New Roman" panose="02020603050405020304" pitchFamily="18" charset="0"/>
              </a:rPr>
              <a:t>POC:</a:t>
            </a:r>
          </a:p>
          <a:p>
            <a:pPr algn="ctr">
              <a:spcBef>
                <a:spcPts val="4"/>
              </a:spcBef>
            </a:pPr>
            <a:endParaRPr lang="en-US" sz="1059" b="1" dirty="0">
              <a:latin typeface="Times New Roman" panose="02020603050405020304" pitchFamily="18" charset="0"/>
              <a:cs typeface="Times New Roman" panose="02020603050405020304" pitchFamily="18" charset="0"/>
            </a:endParaRPr>
          </a:p>
          <a:p>
            <a:pPr>
              <a:spcBef>
                <a:spcPts val="4"/>
              </a:spcBef>
            </a:pPr>
            <a:r>
              <a:rPr lang="en-US" sz="1412" b="1" dirty="0">
                <a:latin typeface="Times New Roman" panose="02020603050405020304" pitchFamily="18" charset="0"/>
                <a:cs typeface="Times New Roman" panose="02020603050405020304" pitchFamily="18" charset="0"/>
              </a:rPr>
              <a:t>            		Email: </a:t>
            </a:r>
            <a:r>
              <a:rPr lang="en-US" sz="1412" b="1" u="sng" dirty="0" smtClean="0">
                <a:solidFill>
                  <a:srgbClr val="0070C0"/>
                </a:solidFill>
                <a:latin typeface="Times New Roman" panose="02020603050405020304" pitchFamily="18" charset="0"/>
                <a:cs typeface="Times New Roman" panose="02020603050405020304" pitchFamily="18" charset="0"/>
              </a:rPr>
              <a:t>CPFRA@navy.mil</a:t>
            </a:r>
            <a:endParaRPr lang="en-US" sz="1412" b="1" u="sng" dirty="0">
              <a:solidFill>
                <a:srgbClr val="0070C0"/>
              </a:solidFill>
              <a:latin typeface="Times New Roman" panose="02020603050405020304" pitchFamily="18" charset="0"/>
              <a:cs typeface="Times New Roman" panose="02020603050405020304" pitchFamily="18" charset="0"/>
            </a:endParaRPr>
          </a:p>
          <a:p>
            <a:pPr>
              <a:spcBef>
                <a:spcPts val="4"/>
              </a:spcBef>
            </a:pPr>
            <a:r>
              <a:rPr lang="en-US" sz="1412" b="1" dirty="0">
                <a:latin typeface="Times New Roman" panose="02020603050405020304" pitchFamily="18" charset="0"/>
                <a:cs typeface="Times New Roman" panose="02020603050405020304" pitchFamily="18" charset="0"/>
              </a:rPr>
              <a:t>                        	</a:t>
            </a:r>
            <a:r>
              <a:rPr lang="en-US" sz="1412" b="1" dirty="0" smtClean="0">
                <a:latin typeface="Times New Roman" panose="02020603050405020304" pitchFamily="18" charset="0"/>
                <a:cs typeface="Times New Roman" panose="02020603050405020304" pitchFamily="18" charset="0"/>
              </a:rPr>
              <a:t>RA </a:t>
            </a:r>
            <a:r>
              <a:rPr lang="en-US" sz="1412" b="1" dirty="0">
                <a:latin typeface="Times New Roman" panose="02020603050405020304" pitchFamily="18" charset="0"/>
                <a:cs typeface="Times New Roman" panose="02020603050405020304" pitchFamily="18" charset="0"/>
              </a:rPr>
              <a:t>intake line: 808-471-5099</a:t>
            </a:r>
          </a:p>
          <a:p>
            <a:pPr>
              <a:spcBef>
                <a:spcPts val="4"/>
              </a:spcBef>
            </a:pPr>
            <a:endParaRPr lang="en-US" sz="1412" b="1" u="sng" dirty="0">
              <a:latin typeface="Times New Roman" panose="02020603050405020304" pitchFamily="18" charset="0"/>
              <a:cs typeface="Times New Roman" panose="02020603050405020304" pitchFamily="18" charset="0"/>
            </a:endParaRPr>
          </a:p>
          <a:p>
            <a:pPr>
              <a:spcBef>
                <a:spcPts val="4"/>
              </a:spcBef>
            </a:pPr>
            <a:r>
              <a:rPr lang="en-US" sz="1412" b="1" dirty="0">
                <a:latin typeface="Times New Roman" panose="02020603050405020304" pitchFamily="18" charset="0"/>
                <a:cs typeface="Times New Roman" panose="02020603050405020304" pitchFamily="18" charset="0"/>
              </a:rPr>
              <a:t>	      	</a:t>
            </a:r>
            <a:r>
              <a:rPr lang="en-US" sz="1412" b="1" u="sng" dirty="0">
                <a:latin typeface="Times New Roman" panose="02020603050405020304" pitchFamily="18" charset="0"/>
                <a:cs typeface="Times New Roman" panose="02020603050405020304" pitchFamily="18" charset="0"/>
              </a:rPr>
              <a:t>Hawaii:</a:t>
            </a:r>
            <a:r>
              <a:rPr lang="en-US" sz="1412" b="1" dirty="0">
                <a:latin typeface="Times New Roman" panose="02020603050405020304" pitchFamily="18" charset="0"/>
                <a:cs typeface="Times New Roman" panose="02020603050405020304" pitchFamily="18" charset="0"/>
              </a:rPr>
              <a:t> 808-471-5096</a:t>
            </a:r>
            <a:r>
              <a:rPr lang="en-US" sz="1412" dirty="0">
                <a:latin typeface="Times New Roman" panose="02020603050405020304" pitchFamily="18" charset="0"/>
                <a:cs typeface="Times New Roman" panose="02020603050405020304" pitchFamily="18" charset="0"/>
              </a:rPr>
              <a:t>; </a:t>
            </a:r>
            <a:r>
              <a:rPr lang="en-US" sz="1412" b="1" dirty="0">
                <a:latin typeface="Times New Roman" panose="02020603050405020304" pitchFamily="18" charset="0"/>
                <a:cs typeface="Times New Roman" panose="02020603050405020304" pitchFamily="18" charset="0"/>
              </a:rPr>
              <a:t>808-471-5095</a:t>
            </a:r>
          </a:p>
          <a:p>
            <a:pPr>
              <a:spcBef>
                <a:spcPts val="4"/>
              </a:spcBef>
            </a:pPr>
            <a:endParaRPr lang="en-US" sz="1412" dirty="0">
              <a:latin typeface="Times New Roman" panose="02020603050405020304" pitchFamily="18" charset="0"/>
              <a:cs typeface="Times New Roman" panose="02020603050405020304" pitchFamily="18" charset="0"/>
            </a:endParaRPr>
          </a:p>
          <a:p>
            <a:pPr lvl="1">
              <a:spcBef>
                <a:spcPts val="4"/>
              </a:spcBef>
            </a:pPr>
            <a:r>
              <a:rPr lang="en-US" sz="1412" b="1" dirty="0">
                <a:latin typeface="Times New Roman" panose="02020603050405020304" pitchFamily="18" charset="0"/>
                <a:cs typeface="Times New Roman" panose="02020603050405020304" pitchFamily="18" charset="0"/>
              </a:rPr>
              <a:t>	      	</a:t>
            </a:r>
            <a:r>
              <a:rPr lang="en-US" sz="1412" b="1" u="sng" dirty="0">
                <a:latin typeface="Times New Roman" panose="02020603050405020304" pitchFamily="18" charset="0"/>
                <a:cs typeface="Times New Roman" panose="02020603050405020304" pitchFamily="18" charset="0"/>
              </a:rPr>
              <a:t>NW/PSNS</a:t>
            </a:r>
            <a:r>
              <a:rPr lang="en-US" sz="1412" b="1" dirty="0">
                <a:latin typeface="Times New Roman" panose="02020603050405020304" pitchFamily="18" charset="0"/>
                <a:cs typeface="Times New Roman" panose="02020603050405020304" pitchFamily="18" charset="0"/>
              </a:rPr>
              <a:t>: 360-627-5567 / </a:t>
            </a:r>
            <a:r>
              <a:rPr lang="en-US" sz="1412" b="1" u="sng" dirty="0">
                <a:latin typeface="Times New Roman" panose="02020603050405020304" pitchFamily="18" charset="0"/>
                <a:cs typeface="Times New Roman" panose="02020603050405020304" pitchFamily="18" charset="0"/>
              </a:rPr>
              <a:t>TRF</a:t>
            </a:r>
            <a:r>
              <a:rPr lang="en-US" sz="1412" b="1" dirty="0">
                <a:latin typeface="Times New Roman" panose="02020603050405020304" pitchFamily="18" charset="0"/>
                <a:cs typeface="Times New Roman" panose="02020603050405020304" pitchFamily="18" charset="0"/>
              </a:rPr>
              <a:t>: 360-315-3752</a:t>
            </a:r>
          </a:p>
          <a:p>
            <a:pPr lvl="1">
              <a:spcBef>
                <a:spcPts val="4"/>
              </a:spcBef>
            </a:pPr>
            <a:endParaRPr lang="en-US" sz="1412" b="1" dirty="0">
              <a:solidFill>
                <a:schemeClr val="tx2">
                  <a:lumMod val="20000"/>
                  <a:lumOff val="80000"/>
                </a:schemeClr>
              </a:solidFill>
              <a:latin typeface="Times New Roman" panose="02020603050405020304" pitchFamily="18" charset="0"/>
              <a:cs typeface="Times New Roman" panose="02020603050405020304" pitchFamily="18" charset="0"/>
            </a:endParaRPr>
          </a:p>
          <a:p>
            <a:pPr>
              <a:spcBef>
                <a:spcPts val="4"/>
              </a:spcBef>
            </a:pPr>
            <a:r>
              <a:rPr lang="en-US" sz="1412" b="1" dirty="0">
                <a:latin typeface="Times New Roman" panose="02020603050405020304" pitchFamily="18" charset="0"/>
                <a:cs typeface="Times New Roman" panose="02020603050405020304" pitchFamily="18" charset="0"/>
              </a:rPr>
              <a:t>	     	</a:t>
            </a:r>
            <a:r>
              <a:rPr lang="en-US" sz="1412" b="1" u="sng" dirty="0">
                <a:latin typeface="Times New Roman" panose="02020603050405020304" pitchFamily="18" charset="0"/>
                <a:cs typeface="Times New Roman" panose="02020603050405020304" pitchFamily="18" charset="0"/>
              </a:rPr>
              <a:t>Southwest</a:t>
            </a:r>
            <a:r>
              <a:rPr lang="en-US" sz="1412" b="1" dirty="0">
                <a:latin typeface="Times New Roman" panose="02020603050405020304" pitchFamily="18" charset="0"/>
                <a:cs typeface="Times New Roman" panose="02020603050405020304" pitchFamily="18" charset="0"/>
              </a:rPr>
              <a:t>: 619-705-4142; 4145; 4143; 4144</a:t>
            </a:r>
          </a:p>
          <a:p>
            <a:pPr>
              <a:spcBef>
                <a:spcPts val="4"/>
              </a:spcBef>
            </a:pPr>
            <a:endParaRPr lang="en-US" sz="1412" b="1" dirty="0">
              <a:latin typeface="Times New Roman" panose="02020603050405020304" pitchFamily="18" charset="0"/>
              <a:cs typeface="Times New Roman" panose="02020603050405020304" pitchFamily="18" charset="0"/>
            </a:endParaRPr>
          </a:p>
          <a:p>
            <a:pPr>
              <a:spcBef>
                <a:spcPts val="4"/>
              </a:spcBef>
            </a:pPr>
            <a:r>
              <a:rPr lang="en-US" sz="1412" b="1" dirty="0">
                <a:latin typeface="Times New Roman" panose="02020603050405020304" pitchFamily="18" charset="0"/>
                <a:cs typeface="Times New Roman" panose="02020603050405020304" pitchFamily="18" charset="0"/>
              </a:rPr>
              <a:t>                     	Disability Program Director, Patty Corrales</a:t>
            </a:r>
          </a:p>
          <a:p>
            <a:pPr>
              <a:spcBef>
                <a:spcPts val="4"/>
              </a:spcBef>
            </a:pPr>
            <a:r>
              <a:rPr lang="en-US" sz="1412" b="1" dirty="0">
                <a:latin typeface="Times New Roman" panose="02020603050405020304" pitchFamily="18" charset="0"/>
                <a:cs typeface="Times New Roman" panose="02020603050405020304" pitchFamily="18" charset="0"/>
              </a:rPr>
              <a:t>		808-471-5102,  </a:t>
            </a:r>
            <a:r>
              <a:rPr lang="en-US" sz="1412" u="sng" dirty="0">
                <a:solidFill>
                  <a:schemeClr val="accent1"/>
                </a:solidFill>
                <a:latin typeface="Times New Roman" panose="02020603050405020304" pitchFamily="18" charset="0"/>
                <a:cs typeface="Times New Roman" panose="02020603050405020304" pitchFamily="18" charset="0"/>
              </a:rPr>
              <a:t>Patricia.corrales@navy.mil</a:t>
            </a:r>
          </a:p>
        </p:txBody>
      </p:sp>
      <p:pic>
        <p:nvPicPr>
          <p:cNvPr id="44" name="Picture 43" descr="Commander United States Pacific Fleet logo" title="Logo"/>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19111" y1="36444" x2="41333" y2="16889"/>
                        <a14:foregroundMark x1="59556" y1="16444" x2="84444" y2="38667"/>
                        <a14:foregroundMark x1="57778" y1="18667" x2="64889" y2="20000"/>
                      </a14:backgroundRemoval>
                    </a14:imgEffect>
                  </a14:imgLayer>
                </a14:imgProps>
              </a:ext>
            </a:extLst>
          </a:blip>
          <a:stretch>
            <a:fillRect/>
          </a:stretch>
        </p:blipFill>
        <p:spPr>
          <a:xfrm>
            <a:off x="605118" y="7185232"/>
            <a:ext cx="1248672" cy="1207465"/>
          </a:xfrm>
          <a:prstGeom prst="rect">
            <a:avLst/>
          </a:prstGeom>
        </p:spPr>
      </p:pic>
      <p:sp>
        <p:nvSpPr>
          <p:cNvPr id="10" name="TextBox 9"/>
          <p:cNvSpPr txBox="1"/>
          <p:nvPr/>
        </p:nvSpPr>
        <p:spPr>
          <a:xfrm>
            <a:off x="337110" y="8966714"/>
            <a:ext cx="6274175" cy="526939"/>
          </a:xfrm>
          <a:prstGeom prst="rect">
            <a:avLst/>
          </a:prstGeom>
          <a:solidFill>
            <a:schemeClr val="bg1">
              <a:lumMod val="85000"/>
            </a:schemeClr>
          </a:solidFill>
        </p:spPr>
        <p:txBody>
          <a:bodyPr wrap="square" rtlCol="0">
            <a:spAutoFit/>
          </a:bodyPr>
          <a:lstStyle/>
          <a:p>
            <a:pPr algn="ctr"/>
            <a:r>
              <a:rPr lang="en-US" sz="1412" dirty="0">
                <a:solidFill>
                  <a:srgbClr val="0070C0"/>
                </a:solidFill>
                <a:latin typeface="Times New Roman" panose="02020603050405020304" pitchFamily="18" charset="0"/>
                <a:cs typeface="Times New Roman" panose="02020603050405020304" pitchFamily="18" charset="0"/>
              </a:rPr>
              <a:t>https://www.secnav.navy.mil/mra/eeo/Pages/Discrimination-Policy-and-Reasonable-Accommodation.aspx</a:t>
            </a:r>
          </a:p>
        </p:txBody>
      </p:sp>
      <p:sp>
        <p:nvSpPr>
          <p:cNvPr id="11" name="TextBox 10"/>
          <p:cNvSpPr txBox="1"/>
          <p:nvPr/>
        </p:nvSpPr>
        <p:spPr>
          <a:xfrm>
            <a:off x="-4763" y="9571038"/>
            <a:ext cx="1371601" cy="254000"/>
          </a:xfrm>
          <a:prstGeom prst="rect">
            <a:avLst/>
          </a:prstGeom>
          <a:noFill/>
        </p:spPr>
        <p:txBody>
          <a:bodyPr>
            <a:spAutoFit/>
          </a:bodyPr>
          <a:lstStyle/>
          <a:p>
            <a:pPr eaLnBrk="1" hangingPunct="1">
              <a:defRPr/>
            </a:pPr>
            <a:r>
              <a:rPr lang="en-US" sz="1000" dirty="0">
                <a:solidFill>
                  <a:schemeClr val="bg1">
                    <a:lumMod val="75000"/>
                  </a:schemeClr>
                </a:solidFill>
              </a:rPr>
              <a:t>Rev Mar 2021</a:t>
            </a:r>
          </a:p>
        </p:txBody>
      </p:sp>
    </p:spTree>
    <p:extLst>
      <p:ext uri="{BB962C8B-B14F-4D97-AF65-F5344CB8AC3E}">
        <p14:creationId xmlns:p14="http://schemas.microsoft.com/office/powerpoint/2010/main" val="530458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2604</TotalTime>
  <Words>2080</Words>
  <Application>Microsoft Office PowerPoint</Application>
  <PresentationFormat>Custom</PresentationFormat>
  <Paragraphs>235</Paragraphs>
  <Slides>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Malgun Gothic</vt:lpstr>
      <vt:lpstr>Arial</vt:lpstr>
      <vt:lpstr>Calibri</vt:lpstr>
      <vt:lpstr>Franklin Gothic Medium</vt:lpstr>
      <vt:lpstr>Tahoma</vt:lpstr>
      <vt:lpstr>Times New Roman</vt:lpstr>
      <vt:lpstr>Trebuchet MS</vt:lpstr>
      <vt:lpstr>Verdana</vt:lpstr>
      <vt:lpstr>Default Design</vt:lpstr>
      <vt:lpstr>PowerPoint Presentation</vt:lpstr>
      <vt:lpstr>Equal Employment Opportunity (EEO) Discrimination Complaints</vt:lpstr>
      <vt:lpstr>PowerPoint Presentation</vt:lpstr>
      <vt:lpstr>Workplace Dispute?  Consider Alternative Dispute Resolution  </vt:lpstr>
      <vt:lpstr>Understanding  Reasonable Accommodation</vt:lpstr>
      <vt:lpstr>What happens after a RA request is initiated? </vt:lpstr>
      <vt:lpstr>Workplace Accessibility </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Lacy.Lynn</dc:creator>
  <cp:lastModifiedBy>Quinn, Michael I CIV USN CNATRA (USA)</cp:lastModifiedBy>
  <cp:revision>76</cp:revision>
  <dcterms:created xsi:type="dcterms:W3CDTF">2007-09-07T18:41:09Z</dcterms:created>
  <dcterms:modified xsi:type="dcterms:W3CDTF">2023-05-01T19:12:52Z</dcterms:modified>
</cp:coreProperties>
</file>